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61" r:id="rId3"/>
    <p:sldId id="301" r:id="rId4"/>
    <p:sldId id="304" r:id="rId5"/>
    <p:sldId id="303" r:id="rId6"/>
    <p:sldId id="305" r:id="rId7"/>
    <p:sldId id="331" r:id="rId8"/>
    <p:sldId id="308" r:id="rId9"/>
    <p:sldId id="307" r:id="rId10"/>
    <p:sldId id="302" r:id="rId11"/>
    <p:sldId id="309" r:id="rId12"/>
    <p:sldId id="314" r:id="rId13"/>
    <p:sldId id="313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298" r:id="rId27"/>
    <p:sldId id="257" r:id="rId28"/>
    <p:sldId id="315" r:id="rId29"/>
    <p:sldId id="316" r:id="rId30"/>
    <p:sldId id="317" r:id="rId31"/>
    <p:sldId id="318" r:id="rId32"/>
    <p:sldId id="256" r:id="rId33"/>
    <p:sldId id="272" r:id="rId34"/>
    <p:sldId id="258" r:id="rId35"/>
    <p:sldId id="273" r:id="rId36"/>
    <p:sldId id="259" r:id="rId37"/>
    <p:sldId id="289" r:id="rId38"/>
    <p:sldId id="281" r:id="rId39"/>
    <p:sldId id="290" r:id="rId40"/>
    <p:sldId id="295" r:id="rId41"/>
    <p:sldId id="296" r:id="rId42"/>
    <p:sldId id="279" r:id="rId43"/>
    <p:sldId id="294" r:id="rId44"/>
    <p:sldId id="277" r:id="rId45"/>
    <p:sldId id="266" r:id="rId46"/>
    <p:sldId id="297" r:id="rId47"/>
    <p:sldId id="262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2DA"/>
    <a:srgbClr val="4E422A"/>
    <a:srgbClr val="50342E"/>
    <a:srgbClr val="D43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1AD29-01AA-4E42-8C2D-F8B51461ED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BE1A1-1338-43A5-96B6-A947F4CE4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economics we are interested in what people do in an experiment. We expect thus to estimate their preferences. We put participants in experimental conditions to observe how they make decision.</a:t>
          </a:r>
        </a:p>
      </dgm:t>
    </dgm:pt>
    <dgm:pt modelId="{3A4CE576-55D2-4D25-9581-EA9DEBD0DC7D}" type="parTrans" cxnId="{147E9FCF-C742-4318-A712-1C0F5F7FA756}">
      <dgm:prSet/>
      <dgm:spPr/>
      <dgm:t>
        <a:bodyPr/>
        <a:lstStyle/>
        <a:p>
          <a:endParaRPr lang="en-US"/>
        </a:p>
      </dgm:t>
    </dgm:pt>
    <dgm:pt modelId="{1974DD97-5FD5-48A5-AF6B-C0E6D74FE140}" type="sibTrans" cxnId="{147E9FCF-C742-4318-A712-1C0F5F7FA7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EFE1E3-5F3A-42E8-99AB-0A7D77BD34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our exploratory study, we aim to test the hypothesis that people’s feelings/emotions account for their preferences. </a:t>
          </a:r>
        </a:p>
      </dgm:t>
    </dgm:pt>
    <dgm:pt modelId="{DB9E6917-E05C-4544-B23F-985055DF3AAA}" type="parTrans" cxnId="{CE92E5FF-5842-4897-99AA-75DE77285383}">
      <dgm:prSet/>
      <dgm:spPr/>
      <dgm:t>
        <a:bodyPr/>
        <a:lstStyle/>
        <a:p>
          <a:endParaRPr lang="en-US"/>
        </a:p>
      </dgm:t>
    </dgm:pt>
    <dgm:pt modelId="{2B8D7954-8ACB-490B-9465-2927EA7F7513}" type="sibTrans" cxnId="{CE92E5FF-5842-4897-99AA-75DE772853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B41917-2938-4241-94FE-6627CA7455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observe how objects make decision through video watching:</a:t>
          </a:r>
        </a:p>
        <a:p>
          <a:pPr>
            <a:lnSpc>
              <a:spcPct val="100000"/>
            </a:lnSpc>
          </a:pPr>
          <a:r>
            <a:rPr lang="en-US" dirty="0"/>
            <a:t>We set up physiological signals, face reader and eye tracker for the participants with an emotional experience. </a:t>
          </a:r>
        </a:p>
        <a:p>
          <a:pPr>
            <a:lnSpc>
              <a:spcPct val="100000"/>
            </a:lnSpc>
          </a:pPr>
          <a:r>
            <a:rPr lang="en-US" dirty="0"/>
            <a:t>Then we use machine learning to </a:t>
          </a:r>
          <a:r>
            <a:rPr lang="en-US" u="sng" dirty="0"/>
            <a:t>predict</a:t>
          </a:r>
          <a:r>
            <a:rPr lang="en-US" dirty="0"/>
            <a:t> their decision.</a:t>
          </a:r>
        </a:p>
      </dgm:t>
    </dgm:pt>
    <dgm:pt modelId="{89CD7167-DF6E-4DA9-9A2E-AE45A432B70C}" type="parTrans" cxnId="{7486F4C8-8138-419A-B4AB-D89A2317BC21}">
      <dgm:prSet/>
      <dgm:spPr/>
      <dgm:t>
        <a:bodyPr/>
        <a:lstStyle/>
        <a:p>
          <a:endParaRPr lang="en-US"/>
        </a:p>
      </dgm:t>
    </dgm:pt>
    <dgm:pt modelId="{BC81D95A-0237-41E7-8DAF-03D34861D3A7}" type="sibTrans" cxnId="{7486F4C8-8138-419A-B4AB-D89A2317BC21}">
      <dgm:prSet/>
      <dgm:spPr/>
      <dgm:t>
        <a:bodyPr/>
        <a:lstStyle/>
        <a:p>
          <a:endParaRPr lang="en-US"/>
        </a:p>
      </dgm:t>
    </dgm:pt>
    <dgm:pt modelId="{9EE8F512-CE4B-4CAC-980C-5622C727F796}" type="pres">
      <dgm:prSet presAssocID="{8C51AD29-01AA-4E42-8C2D-F8B51461EDA9}" presName="root" presStyleCnt="0">
        <dgm:presLayoutVars>
          <dgm:dir/>
          <dgm:resizeHandles val="exact"/>
        </dgm:presLayoutVars>
      </dgm:prSet>
      <dgm:spPr/>
    </dgm:pt>
    <dgm:pt modelId="{B88CCC3B-9632-4BFE-8E7E-3681590FA334}" type="pres">
      <dgm:prSet presAssocID="{E19BE1A1-1338-43A5-96B6-A947F4CE4DA1}" presName="compNode" presStyleCnt="0"/>
      <dgm:spPr/>
    </dgm:pt>
    <dgm:pt modelId="{CC033D98-02EA-4C89-BFD8-033483D5DB65}" type="pres">
      <dgm:prSet presAssocID="{E19BE1A1-1338-43A5-96B6-A947F4CE4DA1}" presName="bgRect" presStyleLbl="bgShp" presStyleIdx="0" presStyleCnt="3"/>
      <dgm:spPr/>
    </dgm:pt>
    <dgm:pt modelId="{7314C57E-F1BE-4719-A27F-23FE1761C08D}" type="pres">
      <dgm:prSet presAssocID="{E19BE1A1-1338-43A5-96B6-A947F4CE4D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美元"/>
        </a:ext>
      </dgm:extLst>
    </dgm:pt>
    <dgm:pt modelId="{3CFF5C83-9395-4DD2-AF04-08091A8DB7FA}" type="pres">
      <dgm:prSet presAssocID="{E19BE1A1-1338-43A5-96B6-A947F4CE4DA1}" presName="spaceRect" presStyleCnt="0"/>
      <dgm:spPr/>
    </dgm:pt>
    <dgm:pt modelId="{9917F71C-E1FF-4676-B084-3D6EBE131158}" type="pres">
      <dgm:prSet presAssocID="{E19BE1A1-1338-43A5-96B6-A947F4CE4DA1}" presName="parTx" presStyleLbl="revTx" presStyleIdx="0" presStyleCnt="3">
        <dgm:presLayoutVars>
          <dgm:chMax val="0"/>
          <dgm:chPref val="0"/>
        </dgm:presLayoutVars>
      </dgm:prSet>
      <dgm:spPr/>
    </dgm:pt>
    <dgm:pt modelId="{2DC0CFD2-484C-4640-B628-70B4DC7FCA2C}" type="pres">
      <dgm:prSet presAssocID="{1974DD97-5FD5-48A5-AF6B-C0E6D74FE140}" presName="sibTrans" presStyleCnt="0"/>
      <dgm:spPr/>
    </dgm:pt>
    <dgm:pt modelId="{38215CA4-413A-4CB2-A22C-DBDA3ECBBFF1}" type="pres">
      <dgm:prSet presAssocID="{E8EFE1E3-5F3A-42E8-99AB-0A7D77BD34BA}" presName="compNode" presStyleCnt="0"/>
      <dgm:spPr/>
    </dgm:pt>
    <dgm:pt modelId="{15223328-B18C-4E70-8CD8-C75E5C76B1CB}" type="pres">
      <dgm:prSet presAssocID="{E8EFE1E3-5F3A-42E8-99AB-0A7D77BD34BA}" presName="bgRect" presStyleLbl="bgShp" presStyleIdx="1" presStyleCnt="3"/>
      <dgm:spPr/>
    </dgm:pt>
    <dgm:pt modelId="{83CFC5A6-D47F-4285-ADBC-0F6EDC61BCF6}" type="pres">
      <dgm:prSet presAssocID="{E8EFE1E3-5F3A-42E8-99AB-0A7D77BD34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211F614E-96DA-4425-9184-A5691ED19867}" type="pres">
      <dgm:prSet presAssocID="{E8EFE1E3-5F3A-42E8-99AB-0A7D77BD34BA}" presName="spaceRect" presStyleCnt="0"/>
      <dgm:spPr/>
    </dgm:pt>
    <dgm:pt modelId="{E6060DEF-D08D-4D2D-A49E-AE9DC870E6E2}" type="pres">
      <dgm:prSet presAssocID="{E8EFE1E3-5F3A-42E8-99AB-0A7D77BD34BA}" presName="parTx" presStyleLbl="revTx" presStyleIdx="1" presStyleCnt="3">
        <dgm:presLayoutVars>
          <dgm:chMax val="0"/>
          <dgm:chPref val="0"/>
        </dgm:presLayoutVars>
      </dgm:prSet>
      <dgm:spPr/>
    </dgm:pt>
    <dgm:pt modelId="{69691753-1119-47C6-A3D9-D35F04863F9B}" type="pres">
      <dgm:prSet presAssocID="{2B8D7954-8ACB-490B-9465-2927EA7F7513}" presName="sibTrans" presStyleCnt="0"/>
      <dgm:spPr/>
    </dgm:pt>
    <dgm:pt modelId="{BAAD2632-0081-4435-816C-EB1BA4C79C88}" type="pres">
      <dgm:prSet presAssocID="{BCB41917-2938-4241-94FE-6627CA7455DE}" presName="compNode" presStyleCnt="0"/>
      <dgm:spPr/>
    </dgm:pt>
    <dgm:pt modelId="{5A919117-C75E-486A-A750-6939E02D7390}" type="pres">
      <dgm:prSet presAssocID="{BCB41917-2938-4241-94FE-6627CA7455DE}" presName="bgRect" presStyleLbl="bgShp" presStyleIdx="2" presStyleCnt="3"/>
      <dgm:spPr/>
    </dgm:pt>
    <dgm:pt modelId="{4975D840-A145-412B-924A-3DCBD3D3BB82}" type="pres">
      <dgm:prSet presAssocID="{BCB41917-2938-4241-94FE-6627CA7455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眼睛"/>
        </a:ext>
      </dgm:extLst>
    </dgm:pt>
    <dgm:pt modelId="{16D1B7A1-6BE8-41CE-BF78-4EB308C405C2}" type="pres">
      <dgm:prSet presAssocID="{BCB41917-2938-4241-94FE-6627CA7455DE}" presName="spaceRect" presStyleCnt="0"/>
      <dgm:spPr/>
    </dgm:pt>
    <dgm:pt modelId="{03475E65-80E3-4093-9451-678E328F98E6}" type="pres">
      <dgm:prSet presAssocID="{BCB41917-2938-4241-94FE-6627CA7455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E2D64B-D65E-4833-B0FD-083366332E91}" type="presOf" srcId="{E8EFE1E3-5F3A-42E8-99AB-0A7D77BD34BA}" destId="{E6060DEF-D08D-4D2D-A49E-AE9DC870E6E2}" srcOrd="0" destOrd="0" presId="urn:microsoft.com/office/officeart/2018/2/layout/IconVerticalSolidList"/>
    <dgm:cxn modelId="{B82C234E-0E31-4D20-8D9D-2826CC31406D}" type="presOf" srcId="{8C51AD29-01AA-4E42-8C2D-F8B51461EDA9}" destId="{9EE8F512-CE4B-4CAC-980C-5622C727F796}" srcOrd="0" destOrd="0" presId="urn:microsoft.com/office/officeart/2018/2/layout/IconVerticalSolidList"/>
    <dgm:cxn modelId="{A536886F-2C3C-42F8-AE0E-54FB9320B336}" type="presOf" srcId="{BCB41917-2938-4241-94FE-6627CA7455DE}" destId="{03475E65-80E3-4093-9451-678E328F98E6}" srcOrd="0" destOrd="0" presId="urn:microsoft.com/office/officeart/2018/2/layout/IconVerticalSolidList"/>
    <dgm:cxn modelId="{E79175C7-5A00-47F6-8B77-431DA987B18A}" type="presOf" srcId="{E19BE1A1-1338-43A5-96B6-A947F4CE4DA1}" destId="{9917F71C-E1FF-4676-B084-3D6EBE131158}" srcOrd="0" destOrd="0" presId="urn:microsoft.com/office/officeart/2018/2/layout/IconVerticalSolidList"/>
    <dgm:cxn modelId="{7486F4C8-8138-419A-B4AB-D89A2317BC21}" srcId="{8C51AD29-01AA-4E42-8C2D-F8B51461EDA9}" destId="{BCB41917-2938-4241-94FE-6627CA7455DE}" srcOrd="2" destOrd="0" parTransId="{89CD7167-DF6E-4DA9-9A2E-AE45A432B70C}" sibTransId="{BC81D95A-0237-41E7-8DAF-03D34861D3A7}"/>
    <dgm:cxn modelId="{147E9FCF-C742-4318-A712-1C0F5F7FA756}" srcId="{8C51AD29-01AA-4E42-8C2D-F8B51461EDA9}" destId="{E19BE1A1-1338-43A5-96B6-A947F4CE4DA1}" srcOrd="0" destOrd="0" parTransId="{3A4CE576-55D2-4D25-9581-EA9DEBD0DC7D}" sibTransId="{1974DD97-5FD5-48A5-AF6B-C0E6D74FE140}"/>
    <dgm:cxn modelId="{CE92E5FF-5842-4897-99AA-75DE77285383}" srcId="{8C51AD29-01AA-4E42-8C2D-F8B51461EDA9}" destId="{E8EFE1E3-5F3A-42E8-99AB-0A7D77BD34BA}" srcOrd="1" destOrd="0" parTransId="{DB9E6917-E05C-4544-B23F-985055DF3AAA}" sibTransId="{2B8D7954-8ACB-490B-9465-2927EA7F7513}"/>
    <dgm:cxn modelId="{83F313B5-D5F3-49A5-9EF1-A3D78CC51B45}" type="presParOf" srcId="{9EE8F512-CE4B-4CAC-980C-5622C727F796}" destId="{B88CCC3B-9632-4BFE-8E7E-3681590FA334}" srcOrd="0" destOrd="0" presId="urn:microsoft.com/office/officeart/2018/2/layout/IconVerticalSolidList"/>
    <dgm:cxn modelId="{A397C2E3-1D0A-4386-9D57-87D96CAF0BA2}" type="presParOf" srcId="{B88CCC3B-9632-4BFE-8E7E-3681590FA334}" destId="{CC033D98-02EA-4C89-BFD8-033483D5DB65}" srcOrd="0" destOrd="0" presId="urn:microsoft.com/office/officeart/2018/2/layout/IconVerticalSolidList"/>
    <dgm:cxn modelId="{AE69E594-9ACF-458C-AEAC-BA0368CF23A7}" type="presParOf" srcId="{B88CCC3B-9632-4BFE-8E7E-3681590FA334}" destId="{7314C57E-F1BE-4719-A27F-23FE1761C08D}" srcOrd="1" destOrd="0" presId="urn:microsoft.com/office/officeart/2018/2/layout/IconVerticalSolidList"/>
    <dgm:cxn modelId="{0E19E03C-B4E3-44F5-A1B1-8C53CD1978DE}" type="presParOf" srcId="{B88CCC3B-9632-4BFE-8E7E-3681590FA334}" destId="{3CFF5C83-9395-4DD2-AF04-08091A8DB7FA}" srcOrd="2" destOrd="0" presId="urn:microsoft.com/office/officeart/2018/2/layout/IconVerticalSolidList"/>
    <dgm:cxn modelId="{054DE1CD-6827-4AA7-8602-5B11FFC49A1F}" type="presParOf" srcId="{B88CCC3B-9632-4BFE-8E7E-3681590FA334}" destId="{9917F71C-E1FF-4676-B084-3D6EBE131158}" srcOrd="3" destOrd="0" presId="urn:microsoft.com/office/officeart/2018/2/layout/IconVerticalSolidList"/>
    <dgm:cxn modelId="{9D2B4655-4658-49AD-BA4E-4874C6CD13EA}" type="presParOf" srcId="{9EE8F512-CE4B-4CAC-980C-5622C727F796}" destId="{2DC0CFD2-484C-4640-B628-70B4DC7FCA2C}" srcOrd="1" destOrd="0" presId="urn:microsoft.com/office/officeart/2018/2/layout/IconVerticalSolidList"/>
    <dgm:cxn modelId="{62AA8070-D229-4C2C-BF99-C8F67FE073F8}" type="presParOf" srcId="{9EE8F512-CE4B-4CAC-980C-5622C727F796}" destId="{38215CA4-413A-4CB2-A22C-DBDA3ECBBFF1}" srcOrd="2" destOrd="0" presId="urn:microsoft.com/office/officeart/2018/2/layout/IconVerticalSolidList"/>
    <dgm:cxn modelId="{63DF3722-7B47-4210-ABA9-755A85B4A8DA}" type="presParOf" srcId="{38215CA4-413A-4CB2-A22C-DBDA3ECBBFF1}" destId="{15223328-B18C-4E70-8CD8-C75E5C76B1CB}" srcOrd="0" destOrd="0" presId="urn:microsoft.com/office/officeart/2018/2/layout/IconVerticalSolidList"/>
    <dgm:cxn modelId="{F9473B0B-2E3C-46AE-8213-DDF31238001A}" type="presParOf" srcId="{38215CA4-413A-4CB2-A22C-DBDA3ECBBFF1}" destId="{83CFC5A6-D47F-4285-ADBC-0F6EDC61BCF6}" srcOrd="1" destOrd="0" presId="urn:microsoft.com/office/officeart/2018/2/layout/IconVerticalSolidList"/>
    <dgm:cxn modelId="{64DD3BE3-9EAC-496E-8F48-CFAAB11D3B85}" type="presParOf" srcId="{38215CA4-413A-4CB2-A22C-DBDA3ECBBFF1}" destId="{211F614E-96DA-4425-9184-A5691ED19867}" srcOrd="2" destOrd="0" presId="urn:microsoft.com/office/officeart/2018/2/layout/IconVerticalSolidList"/>
    <dgm:cxn modelId="{6BD9BF6C-4000-4E69-8615-D4E6F7A9B396}" type="presParOf" srcId="{38215CA4-413A-4CB2-A22C-DBDA3ECBBFF1}" destId="{E6060DEF-D08D-4D2D-A49E-AE9DC870E6E2}" srcOrd="3" destOrd="0" presId="urn:microsoft.com/office/officeart/2018/2/layout/IconVerticalSolidList"/>
    <dgm:cxn modelId="{9F4993F5-6033-4FF9-B6A7-CE74FB53C408}" type="presParOf" srcId="{9EE8F512-CE4B-4CAC-980C-5622C727F796}" destId="{69691753-1119-47C6-A3D9-D35F04863F9B}" srcOrd="3" destOrd="0" presId="urn:microsoft.com/office/officeart/2018/2/layout/IconVerticalSolidList"/>
    <dgm:cxn modelId="{26B6E496-9C5F-43D3-845A-621D8B4195EE}" type="presParOf" srcId="{9EE8F512-CE4B-4CAC-980C-5622C727F796}" destId="{BAAD2632-0081-4435-816C-EB1BA4C79C88}" srcOrd="4" destOrd="0" presId="urn:microsoft.com/office/officeart/2018/2/layout/IconVerticalSolidList"/>
    <dgm:cxn modelId="{D4C03C86-384C-4673-9F0E-D5B818E3835D}" type="presParOf" srcId="{BAAD2632-0081-4435-816C-EB1BA4C79C88}" destId="{5A919117-C75E-486A-A750-6939E02D7390}" srcOrd="0" destOrd="0" presId="urn:microsoft.com/office/officeart/2018/2/layout/IconVerticalSolidList"/>
    <dgm:cxn modelId="{BDCF9FFD-599C-4E22-9E11-492619E9100D}" type="presParOf" srcId="{BAAD2632-0081-4435-816C-EB1BA4C79C88}" destId="{4975D840-A145-412B-924A-3DCBD3D3BB82}" srcOrd="1" destOrd="0" presId="urn:microsoft.com/office/officeart/2018/2/layout/IconVerticalSolidList"/>
    <dgm:cxn modelId="{AB6DF59D-45EF-4C4F-B86D-CA6185596378}" type="presParOf" srcId="{BAAD2632-0081-4435-816C-EB1BA4C79C88}" destId="{16D1B7A1-6BE8-41CE-BF78-4EB308C405C2}" srcOrd="2" destOrd="0" presId="urn:microsoft.com/office/officeart/2018/2/layout/IconVerticalSolidList"/>
    <dgm:cxn modelId="{6E553D72-A3F8-4EC6-B78E-998F4ED27B2D}" type="presParOf" srcId="{BAAD2632-0081-4435-816C-EB1BA4C79C88}" destId="{03475E65-80E3-4093-9451-678E328F98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3D98-02EA-4C89-BFD8-033483D5DB6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4C57E-F1BE-4719-A27F-23FE1761C08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7F71C-E1FF-4676-B084-3D6EBE13115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economics we are interested in what people do in an experiment. We expect thus to estimate their preferences. We put participants in experimental conditions to observe how they make decision.</a:t>
          </a:r>
        </a:p>
      </dsp:txBody>
      <dsp:txXfrm>
        <a:off x="1435590" y="531"/>
        <a:ext cx="9080009" cy="1242935"/>
      </dsp:txXfrm>
    </dsp:sp>
    <dsp:sp modelId="{15223328-B18C-4E70-8CD8-C75E5C76B1C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FC5A6-D47F-4285-ADBC-0F6EDC61BCF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60DEF-D08D-4D2D-A49E-AE9DC870E6E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our exploratory study, we aim to test the hypothesis that people’s feelings/emotions account for their preferences. </a:t>
          </a:r>
        </a:p>
      </dsp:txBody>
      <dsp:txXfrm>
        <a:off x="1435590" y="1554201"/>
        <a:ext cx="9080009" cy="1242935"/>
      </dsp:txXfrm>
    </dsp:sp>
    <dsp:sp modelId="{5A919117-C75E-486A-A750-6939E02D739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5D840-A145-412B-924A-3DCBD3D3BB8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5E65-80E3-4093-9451-678E328F98E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observe how objects make decision through video watching: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set up physiological signals, face reader and eye tracker for the participants with an emotional experience.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Then we use machine learning to </a:t>
          </a:r>
          <a:r>
            <a:rPr lang="en-US" sz="1500" u="sng" kern="1200" dirty="0"/>
            <a:t>predict</a:t>
          </a:r>
          <a:r>
            <a:rPr lang="en-US" sz="1500" kern="1200" dirty="0"/>
            <a:t> their decision.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E662A-E2AE-4A7E-8B04-E0C97E94545B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6DD8-BA00-4968-904C-8D2BA8D81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07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A2EC9-8296-464C-903C-4EA50202ED3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8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33e5e5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f33e5e5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5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Naturally</a:t>
            </a:r>
            <a:r>
              <a:rPr lang="fr-FR" dirty="0"/>
              <a:t> and </a:t>
            </a:r>
            <a:r>
              <a:rPr lang="fr-FR" dirty="0" err="1"/>
              <a:t>logically</a:t>
            </a:r>
            <a:r>
              <a:rPr lang="fr-FR" dirty="0"/>
              <a:t>, the </a:t>
            </a:r>
            <a:r>
              <a:rPr lang="fr-FR" dirty="0" err="1"/>
              <a:t>theoretical</a:t>
            </a:r>
            <a:r>
              <a:rPr lang="fr-FR" dirty="0"/>
              <a:t> angle </a:t>
            </a:r>
            <a:r>
              <a:rPr lang="fr-FR" dirty="0" err="1"/>
              <a:t>priviledged</a:t>
            </a:r>
            <a:r>
              <a:rPr lang="fr-FR" dirty="0"/>
              <a:t> by the team MED to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questions </a:t>
            </a:r>
            <a:r>
              <a:rPr lang="fr-FR" dirty="0" err="1"/>
              <a:t>related</a:t>
            </a:r>
            <a:r>
              <a:rPr lang="fr-FR" dirty="0"/>
              <a:t> to AI </a:t>
            </a:r>
            <a:r>
              <a:rPr lang="fr-FR" dirty="0" err="1"/>
              <a:t>is</a:t>
            </a:r>
            <a:r>
              <a:rPr lang="fr-FR" dirty="0"/>
              <a:t> to focus on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in relation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artefacts institutions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topiccs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5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Milgrom-Stockey</a:t>
            </a:r>
            <a:endParaRPr lang="fr-FR" dirty="0"/>
          </a:p>
          <a:p>
            <a:r>
              <a:rPr lang="fr-FR" dirty="0"/>
              <a:t>No room for noise trading or non rational </a:t>
            </a:r>
            <a:r>
              <a:rPr lang="fr-FR" dirty="0" err="1"/>
              <a:t>interferences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prices</a:t>
            </a:r>
            <a:endParaRPr lang="fr-FR" dirty="0"/>
          </a:p>
          <a:p>
            <a:r>
              <a:rPr lang="fr-FR" dirty="0"/>
              <a:t>Common </a:t>
            </a:r>
            <a:r>
              <a:rPr lang="fr-FR" dirty="0" err="1"/>
              <a:t>knowledge</a:t>
            </a:r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possibility</a:t>
            </a:r>
            <a:r>
              <a:rPr lang="fr-FR" dirty="0"/>
              <a:t> of profitable </a:t>
            </a:r>
            <a:r>
              <a:rPr lang="fr-FR" dirty="0" err="1"/>
              <a:t>informational</a:t>
            </a:r>
            <a:r>
              <a:rPr lang="fr-FR" dirty="0"/>
              <a:t> </a:t>
            </a:r>
            <a:r>
              <a:rPr lang="fr-FR" dirty="0" err="1"/>
              <a:t>advantage</a:t>
            </a:r>
            <a:endParaRPr lang="fr-FR" dirty="0"/>
          </a:p>
          <a:p>
            <a:r>
              <a:rPr lang="fr-FR" dirty="0" err="1"/>
              <a:t>Preclude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testable </a:t>
            </a:r>
            <a:r>
              <a:rPr lang="fr-FR" dirty="0" err="1"/>
              <a:t>assumption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Broken down </a:t>
            </a:r>
            <a:r>
              <a:rPr lang="fr-FR" dirty="0" err="1"/>
              <a:t>into</a:t>
            </a:r>
            <a:r>
              <a:rPr lang="fr-FR" dirty="0"/>
              <a:t> 2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: one </a:t>
            </a:r>
            <a:r>
              <a:rPr lang="fr-FR" dirty="0" err="1"/>
              <a:t>theoretical</a:t>
            </a:r>
            <a:r>
              <a:rPr lang="fr-FR" dirty="0"/>
              <a:t> ; one </a:t>
            </a:r>
            <a:r>
              <a:rPr lang="fr-FR" dirty="0" err="1"/>
              <a:t>experimental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8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environmental</a:t>
            </a:r>
            <a:r>
              <a:rPr lang="fr-FR" dirty="0"/>
              <a:t> engagement and no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AR are </a:t>
            </a:r>
            <a:r>
              <a:rPr lang="fr-FR" dirty="0" err="1"/>
              <a:t>likely</a:t>
            </a:r>
            <a:r>
              <a:rPr lang="fr-FR" dirty="0"/>
              <a:t> to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psychological</a:t>
            </a:r>
            <a:r>
              <a:rPr lang="fr-FR" dirty="0"/>
              <a:t> distance, </a:t>
            </a:r>
            <a:r>
              <a:rPr lang="fr-FR" dirty="0" err="1"/>
              <a:t>while</a:t>
            </a:r>
            <a:r>
              <a:rPr lang="fr-FR" dirty="0"/>
              <a:t> the opposite </a:t>
            </a:r>
            <a:r>
              <a:rPr lang="fr-FR" dirty="0" err="1"/>
              <a:t>happened</a:t>
            </a:r>
            <a:r>
              <a:rPr lang="fr-FR" dirty="0"/>
              <a:t> for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familiar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AR and </a:t>
            </a:r>
            <a:r>
              <a:rPr lang="fr-FR" dirty="0" err="1"/>
              <a:t>engaged</a:t>
            </a:r>
            <a:r>
              <a:rPr lang="fr-FR" dirty="0"/>
              <a:t> in </a:t>
            </a:r>
            <a:r>
              <a:rPr lang="fr-FR" dirty="0" err="1"/>
              <a:t>sustainable</a:t>
            </a:r>
            <a:r>
              <a:rPr lang="fr-FR" dirty="0"/>
              <a:t> practices.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7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A2EC9-8296-464C-903C-4EA50202ED3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8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Naturally</a:t>
            </a:r>
            <a:r>
              <a:rPr lang="fr-FR" dirty="0"/>
              <a:t> and </a:t>
            </a:r>
            <a:r>
              <a:rPr lang="fr-FR" dirty="0" err="1"/>
              <a:t>logically</a:t>
            </a:r>
            <a:r>
              <a:rPr lang="fr-FR" dirty="0"/>
              <a:t>, the </a:t>
            </a:r>
            <a:r>
              <a:rPr lang="fr-FR" dirty="0" err="1"/>
              <a:t>theoretical</a:t>
            </a:r>
            <a:r>
              <a:rPr lang="fr-FR" dirty="0"/>
              <a:t> angle </a:t>
            </a:r>
            <a:r>
              <a:rPr lang="fr-FR" dirty="0" err="1"/>
              <a:t>priviledged</a:t>
            </a:r>
            <a:r>
              <a:rPr lang="fr-FR" dirty="0"/>
              <a:t> by the team MED to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questions </a:t>
            </a:r>
            <a:r>
              <a:rPr lang="fr-FR" dirty="0" err="1"/>
              <a:t>related</a:t>
            </a:r>
            <a:r>
              <a:rPr lang="fr-FR" dirty="0"/>
              <a:t> to AI </a:t>
            </a:r>
            <a:r>
              <a:rPr lang="fr-FR" dirty="0" err="1"/>
              <a:t>is</a:t>
            </a:r>
            <a:r>
              <a:rPr lang="fr-FR" dirty="0"/>
              <a:t> to focus on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in relation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artefacts institutions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topiccs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5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Milgrom-Stockey</a:t>
            </a:r>
            <a:endParaRPr lang="fr-FR" dirty="0"/>
          </a:p>
          <a:p>
            <a:r>
              <a:rPr lang="fr-FR" dirty="0"/>
              <a:t>No room for noise trading or non rational </a:t>
            </a:r>
            <a:r>
              <a:rPr lang="fr-FR" dirty="0" err="1"/>
              <a:t>interferences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prices</a:t>
            </a:r>
            <a:endParaRPr lang="fr-FR" dirty="0"/>
          </a:p>
          <a:p>
            <a:r>
              <a:rPr lang="fr-FR" dirty="0"/>
              <a:t>Common </a:t>
            </a:r>
            <a:r>
              <a:rPr lang="fr-FR" dirty="0" err="1"/>
              <a:t>knowledge</a:t>
            </a:r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possibility</a:t>
            </a:r>
            <a:r>
              <a:rPr lang="fr-FR" dirty="0"/>
              <a:t> of profitable </a:t>
            </a:r>
            <a:r>
              <a:rPr lang="fr-FR" dirty="0" err="1"/>
              <a:t>informational</a:t>
            </a:r>
            <a:r>
              <a:rPr lang="fr-FR" dirty="0"/>
              <a:t> </a:t>
            </a:r>
            <a:r>
              <a:rPr lang="fr-FR" dirty="0" err="1"/>
              <a:t>advantage</a:t>
            </a:r>
            <a:endParaRPr lang="fr-FR" dirty="0"/>
          </a:p>
          <a:p>
            <a:r>
              <a:rPr lang="fr-FR" dirty="0" err="1"/>
              <a:t>Preclude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testable </a:t>
            </a:r>
            <a:r>
              <a:rPr lang="fr-FR" dirty="0" err="1"/>
              <a:t>assumption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Broken down </a:t>
            </a:r>
            <a:r>
              <a:rPr lang="fr-FR" dirty="0" err="1"/>
              <a:t>into</a:t>
            </a:r>
            <a:r>
              <a:rPr lang="fr-FR" dirty="0"/>
              <a:t> 2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: one </a:t>
            </a:r>
            <a:r>
              <a:rPr lang="fr-FR" dirty="0" err="1"/>
              <a:t>theoretical</a:t>
            </a:r>
            <a:r>
              <a:rPr lang="fr-FR" dirty="0"/>
              <a:t> ; one </a:t>
            </a:r>
            <a:r>
              <a:rPr lang="fr-FR" dirty="0" err="1"/>
              <a:t>experimental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68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environmental</a:t>
            </a:r>
            <a:r>
              <a:rPr lang="fr-FR" dirty="0"/>
              <a:t> engagement and no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AR are </a:t>
            </a:r>
            <a:r>
              <a:rPr lang="fr-FR" dirty="0" err="1"/>
              <a:t>likely</a:t>
            </a:r>
            <a:r>
              <a:rPr lang="fr-FR" dirty="0"/>
              <a:t> to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psychological</a:t>
            </a:r>
            <a:r>
              <a:rPr lang="fr-FR" dirty="0"/>
              <a:t> distance, </a:t>
            </a:r>
            <a:r>
              <a:rPr lang="fr-FR" dirty="0" err="1"/>
              <a:t>while</a:t>
            </a:r>
            <a:r>
              <a:rPr lang="fr-FR" dirty="0"/>
              <a:t> the opposite </a:t>
            </a:r>
            <a:r>
              <a:rPr lang="fr-FR" dirty="0" err="1"/>
              <a:t>happened</a:t>
            </a:r>
            <a:r>
              <a:rPr lang="fr-FR" dirty="0"/>
              <a:t> for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familiar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AR and </a:t>
            </a:r>
            <a:r>
              <a:rPr lang="fr-FR" dirty="0" err="1"/>
              <a:t>engaged</a:t>
            </a:r>
            <a:r>
              <a:rPr lang="fr-FR" dirty="0"/>
              <a:t> in </a:t>
            </a:r>
            <a:r>
              <a:rPr lang="fr-FR" dirty="0" err="1"/>
              <a:t>sustainable</a:t>
            </a:r>
            <a:r>
              <a:rPr lang="fr-FR" dirty="0"/>
              <a:t> practices.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36DD8-BA00-4968-904C-8D2BA8D8145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7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Self-Assessment Manikin (SAM) scales developed by Bradley &amp; Lang in the 1980's are a pictorial rating system to obtain self-assessments of experienced emotions on the dimensions affective valence, dominance and arousal.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A8EE-B6B6-476A-9867-61394A8798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E1307-3506-1B75-5928-2BDB71D4B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5C0632-EAFB-BD7F-FA86-745E7EED7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41A41-5475-0EDB-CFB8-A3C83900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4E0369-5B44-E613-B412-1D51A822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19E1-55D4-B697-5EBD-7E260EFE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50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8FA79-0563-4A53-62D4-44C57908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F2838E-5485-3AB4-C3F5-498494AF9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B3521-B2BE-F2AD-319F-EC450CEC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78AA1-66C6-EE9E-F3C3-628ABC3A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233FF-A60B-0B08-8BE2-EC31AB22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4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8A7727-9B05-E4D2-FD6B-2E9D2A527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8C2C77-CEC4-84D0-C243-6F19EBE3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38313-3E8A-00DE-6226-4D20348B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39AFC-44DF-44D9-8B17-60C4853A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8E52A-08C6-96C0-F53A-AF347D87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C4DA-219F-F041-99CC-36BDE583FA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014265-2140-70A1-B01F-6D5BA34928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3A2029-C450-BF5B-9556-CE0EE32761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A472E-1D01-4D6F-ABE5-AEA7F0056E58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D7B5FB-7F9F-F4B3-AAB5-8DEDC0F126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D5147-E848-B69B-4CBE-672D139133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E294C-78AC-4B62-AA09-56F51728F8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668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F5C97-DDD7-74E3-E6AD-E6CA1236D8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69D42-9D30-E419-420C-8ACD5D72830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AD41A-1276-E53E-326C-DD1EC62CBD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F11A44-8252-4F2E-9CC8-8A1C24D4F562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FC6233-8976-00D2-57A0-DEC3DCAF76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49432-3E52-DF67-2503-5265CBF98A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98AA3D-E09C-41A9-9BE9-51FE249347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5995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6BD59-76B8-466D-D51C-D90E544F5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1DB27-83A7-4793-3B27-EE8BBD139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8AB37-C70D-5D28-5F14-F88AAEF666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25CF89-A103-4AEE-AFF7-91F3FB133E0C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1AE807-81AD-018B-DC49-80DF420A5F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BF798-E7D2-7F04-60D4-8564B2660F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CAADDA-DDD4-45C5-A0C4-761F0C4113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0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0D84F-AD07-A853-F3D4-D351CDCD06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E7E23-25A6-D619-56D5-E8ED4036F9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D058CD-C398-DF88-9AFE-61BF05EAFEE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E22B4-7B47-2BE7-9656-6B94274F81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1B074-4E7C-455F-B8D2-9BA93EE6AE22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64E5C-B665-9A2C-BAF2-8BA4C96A5D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13859C-B64E-3B5F-59A5-583A7A65A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6337C-BC0D-436C-A851-97066A74D8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4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E8E7-14E5-E928-4773-E9FFDC3FFC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E28FF-3EAA-0BC0-F910-82A0A2B1E8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2D5270-CACF-5316-7685-A5E720979C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00846-9B9F-3AEA-02DE-E366D0B804D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B21C05-4E34-B69C-3238-2073EA6E7BC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D9A3F9-61CB-0246-D5CC-FB104B528A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E8D86E-7055-432E-9378-EE827D39E454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B8558B-B716-D854-B708-B02B1F1681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61A771-CFC0-4956-CFAC-6521B2B48B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1A6F21-488D-4123-86EE-B2CEF2F179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567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B9A90-C7E9-DBC9-13E1-EE46C25B57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B702D4-26D1-9C02-F053-02EF94AD70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B94E1-9123-42CB-8447-39BDADAC0B71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6D740F-4D23-05E2-D6B2-8B7E4549A2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92E190-1A23-CF65-B5E9-0C09F83E39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F8BC8E-A787-49E3-BFC8-00788C76876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30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AFA210-676C-2D44-4FA3-A00C748031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C7F18-AE49-4EAA-901B-ACE7DB024004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45CF4-3629-DD60-A440-A2B5E7A683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6DAA3F-A2BB-BAA8-B0FA-B0C605866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7058B7-ABB9-44B9-8DE1-1B137F0672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7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828EB-C474-D08D-BF84-FD7873781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F93CA-734B-C91C-91BB-A945357850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CF715C-B4E8-25E7-7679-A84983C6A6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7CFB4-854A-4E6C-93AD-32A10075CE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060E9E-47E8-4D9C-81F7-232F03D8CDC3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FF8A8C-9569-6B41-E2F9-9B0E33656A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1B705A-642B-CCF3-D245-4F3AB2E54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CE905-7C2F-401A-B211-720B0DC738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0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8A403-02C6-2ABD-D23A-F49717C6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4C8EB-EDC7-8732-FF0E-696CE063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F7817-F863-50F8-7EE5-637A32D5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A5C29C-076D-ADBC-D6AA-0405AB95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F8DEFF-3259-747B-A2AE-16637C1D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3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C7442-E70F-5B11-F5E5-4F61383E8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BFF40-CFCF-FE80-3BDA-A2F9085CE74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46AFF3-D1C7-B6E3-5BD1-667CC0A591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997BD3-E5B8-5AC8-A789-526F03769D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E16BA-5A5E-407F-918A-7EEFDFD82D0E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F518E2-2240-5701-AE3E-1AA337A246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B2AE1-C575-70F7-F8A2-657CD38A8E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85DFED-E063-4AF8-85F6-B474F09C66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1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C640E-7270-3B6A-FAF0-B0E702638A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228E1C-C556-86F5-0A6A-284CEBACC83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E4AA5-BFF2-7097-496A-C0ABFFDC6B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3F494-C382-4909-BBF2-75127821C826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D1619-04E5-48D6-BB13-C725C3CD6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CF93F-AAA1-D2B1-ABEF-32F6316D26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216F4-A93F-40B2-A696-F64EA67045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8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F9CDAA-3812-FF4E-3542-83B8B9F8014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0BA3F-CB43-AB38-B2FD-8C95E1B50B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11169-33D6-D3AF-AFB2-3947B077F5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B2FA1-A856-45DB-814B-014E84B6B461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77EDC-D712-278F-7C54-51D7E7EDA5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A7DCD7-C2D1-EA2D-DE72-7C91257DE7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853C8-AE91-441A-A990-6BF293FE38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654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24641" y="6500812"/>
            <a:ext cx="330811" cy="25846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3758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8F775-729D-6971-C62F-12CF7F81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E9F85-D643-CB1C-AFD9-2F7E8B74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EFB4C-313C-DBE2-8B61-C24605C1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D55A2-2D0D-8748-6793-E8539659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E744A-3F6D-F5C6-E3BC-BCFF8D53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71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83192-6A34-9764-4B58-57205B76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5A9FE-7F94-7C07-2448-3BDDD91DE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C68A87-FBEF-3D6F-2FB1-A8DF36308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953CAF-77FE-0D46-FF2B-395DE676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6AFD2D-E57B-91DF-D669-9ADA059E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7D785E-DF55-281D-10AC-FE698CCB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AD59B-26DF-C61F-2331-3B76BFE0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3A2322-239D-27C7-5EA6-E134217C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7D2F00-9709-79F2-4256-8FDE65E4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4A2EA4-DFF7-F682-E6CB-85696D9A2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6C61E4-9547-06FE-6D98-B2BBA74A9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6E485E-2CE8-205A-761F-F39407FD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127339-0FC8-BBAA-B9DC-6748D999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FA7572-68BD-D25E-DD21-08568AA0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7A30D-B015-716D-3F6E-E880D613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6C72B8-7636-DAD9-B0DB-FFE73F86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A774E9-7107-43A6-5CAE-EB4BE807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2A7F00-CAF6-01E0-DE78-95644153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9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742AC1-51D1-8068-6B1C-742D638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FAF66-7091-45A2-15B7-AA5B5D1C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58134-6825-D820-356B-4FFCC4FB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4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098CA-4884-7A98-7DBB-BA17A40A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A6DD9-F37D-248D-80DE-23C5A131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1E906B-978B-961C-7ED9-2DC45B0EF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F650BB-A611-7D66-3333-8C61D5DA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9C184D-5C91-8354-A2F1-8DCF0BC3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2E8A3-1E54-6912-D4DC-E436613F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50555-660F-99B3-B896-6CB3EB80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D49079-F223-D29E-CDD6-FD1C14336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4EB17-42F7-432C-2DBD-D1600FAC3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6DDB8-3D66-6622-2CB5-1D854C2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21A20-CA16-0005-A0C1-5242E9ED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155FB5-B61C-068C-B4E8-AEE32E5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3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4C6F5F-715E-C9BC-F759-23EED3DE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B725D-40B6-16A1-A214-9144DF68A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44C04-087B-822E-4A04-298BE567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191A-43F5-4594-8827-A525C510F5DE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9A807-16EC-CF60-5C83-8F4203D38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08FED-09DD-B250-0872-A3F71DAC5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1859-5480-4429-B6DF-D978045FB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F0A073-5FD7-38E9-CF8A-CF608FFBF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0EF40B-7D3A-597A-AE8F-D348DB12B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656F8-9004-EF9F-ABEB-3E8CD7902C4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1E22E7B-FBBF-4131-BE04-975FCA6EB067}" type="datetime1">
              <a:rPr lang="fr-FR"/>
              <a:pPr lvl="0"/>
              <a:t>09/12/2022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E43A7-B921-86E6-885F-79529741C6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D9371-B837-6704-42B4-3B37A5E7D38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84502B-5ECF-4ED8-80FE-D11B1FE63A9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EC88C-1ECC-3A4F-9EF1-C3C72B911DC4}"/>
              </a:ext>
            </a:extLst>
          </p:cNvPr>
          <p:cNvSpPr/>
          <p:nvPr/>
        </p:nvSpPr>
        <p:spPr>
          <a:xfrm>
            <a:off x="11307898" y="-1"/>
            <a:ext cx="914400" cy="6858001"/>
          </a:xfrm>
          <a:prstGeom prst="rect">
            <a:avLst/>
          </a:prstGeom>
          <a:solidFill>
            <a:srgbClr val="4E4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F989EF-9DD9-F34C-B910-3C29C63435D9}"/>
              </a:ext>
            </a:extLst>
          </p:cNvPr>
          <p:cNvSpPr/>
          <p:nvPr/>
        </p:nvSpPr>
        <p:spPr>
          <a:xfrm>
            <a:off x="-7961" y="0"/>
            <a:ext cx="914400" cy="6858001"/>
          </a:xfrm>
          <a:prstGeom prst="rect">
            <a:avLst/>
          </a:prstGeom>
          <a:solidFill>
            <a:srgbClr val="F3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051826-3A5F-7F43-B3F3-6475B180B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7317" y="0"/>
            <a:ext cx="9144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12FF6F-9D97-4395-2096-045A39D45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" y="1"/>
            <a:ext cx="502390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7420" y="200381"/>
            <a:ext cx="9144000" cy="1749068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D43CBE"/>
                </a:solidFill>
                <a:highlight>
                  <a:srgbClr val="000000"/>
                </a:highlight>
              </a:rPr>
              <a:t>Reflexions</a:t>
            </a:r>
            <a: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  <a:t> about 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D43CBE"/>
                </a:solidFill>
                <a:effectLst/>
                <a:highlight>
                  <a:srgbClr val="000000"/>
                </a:highlight>
                <a:uLnTx/>
                <a:uFillTx/>
                <a:latin typeface="Calibri Light" panose="020F0302020204030204"/>
                <a:ea typeface="+mj-ea"/>
                <a:cs typeface="+mj-cs"/>
              </a:rPr>
              <a:t>AI in </a:t>
            </a:r>
            <a: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  <a:t>MED</a:t>
            </a:r>
            <a:b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</a:br>
            <a:r>
              <a:rPr lang="fr-FR" sz="4000" b="1" dirty="0">
                <a:solidFill>
                  <a:srgbClr val="D43CBE"/>
                </a:solidFill>
                <a:highlight>
                  <a:srgbClr val="000000"/>
                </a:highlight>
              </a:rPr>
              <a:t>Michela Chessa &amp; Agnès Festré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3824" y="5120045"/>
            <a:ext cx="9144000" cy="1655762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b="1" dirty="0"/>
              <a:t>GREDEG </a:t>
            </a:r>
            <a:r>
              <a:rPr lang="fr-FR" b="1" dirty="0" err="1"/>
              <a:t>Interdisciplinary</a:t>
            </a:r>
            <a:r>
              <a:rPr lang="fr-FR" b="1" dirty="0"/>
              <a:t> Workshop on AI</a:t>
            </a:r>
          </a:p>
          <a:p>
            <a:r>
              <a:rPr lang="fr-FR" b="1" dirty="0"/>
              <a:t> </a:t>
            </a:r>
            <a:r>
              <a:rPr lang="fr-FR" b="1" dirty="0" err="1"/>
              <a:t>December</a:t>
            </a:r>
            <a:r>
              <a:rPr lang="fr-FR" b="1" dirty="0"/>
              <a:t> 9th, 2022</a:t>
            </a:r>
          </a:p>
          <a:p>
            <a:r>
              <a:rPr lang="fr-FR" b="1" dirty="0"/>
              <a:t>14h45-15h45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7C8B83-D0E6-4692-B3B7-231B59616CBF}"/>
              </a:ext>
            </a:extLst>
          </p:cNvPr>
          <p:cNvSpPr txBox="1"/>
          <p:nvPr/>
        </p:nvSpPr>
        <p:spPr>
          <a:xfrm>
            <a:off x="5394673" y="4540294"/>
            <a:ext cx="230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2022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667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1ADD3-F8D5-BD45-F0BE-C84AD629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Zakaria </a:t>
            </a:r>
            <a:r>
              <a:rPr lang="fr-FR" dirty="0" err="1"/>
              <a:t>Babutsidze</a:t>
            </a:r>
            <a:endParaRPr lang="fr-FR" dirty="0"/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RQ:</a:t>
            </a:r>
          </a:p>
          <a:p>
            <a:pPr lvl="1"/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involvement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AI in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change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likelihood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acceptance by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difference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whether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invasive or non-invasive stage of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Yes, people are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accept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performing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doctor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Somewhat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surprisingly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stronger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case </a:t>
            </a:r>
            <a:r>
              <a:rPr lang="fr-FR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fr-FR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here 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invoved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the non-invasive stage of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3A8829-8475-44E7-72AF-85A3E796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5" y="342548"/>
            <a:ext cx="11263489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’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842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82749-59E2-5BD1-0DA1-A2E74EF9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1277599" cy="1325563"/>
          </a:xfrm>
        </p:spPr>
        <p:txBody>
          <a:bodyPr/>
          <a:lstStyle/>
          <a:p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teams? Future collaborations?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1A773-1399-764F-5C19-40D8DA83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Acceptability</a:t>
            </a:r>
            <a:r>
              <a:rPr lang="fr-FR" dirty="0"/>
              <a:t> of AI</a:t>
            </a:r>
          </a:p>
        </p:txBody>
      </p:sp>
    </p:spTree>
    <p:extLst>
      <p:ext uri="{BB962C8B-B14F-4D97-AF65-F5344CB8AC3E}">
        <p14:creationId xmlns:p14="http://schemas.microsoft.com/office/powerpoint/2010/main" val="113222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EF1B49-BB08-E44A-820F-E6C65C85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6824" cy="41086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F99D48-3318-4F4D-B8AD-93866A0D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24" y="2682031"/>
            <a:ext cx="4740876" cy="40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EC88C-1ECC-3A4F-9EF1-C3C72B911DC4}"/>
              </a:ext>
            </a:extLst>
          </p:cNvPr>
          <p:cNvSpPr/>
          <p:nvPr/>
        </p:nvSpPr>
        <p:spPr>
          <a:xfrm>
            <a:off x="11307898" y="-1"/>
            <a:ext cx="914400" cy="6858001"/>
          </a:xfrm>
          <a:prstGeom prst="rect">
            <a:avLst/>
          </a:prstGeom>
          <a:solidFill>
            <a:srgbClr val="4E4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F989EF-9DD9-F34C-B910-3C29C63435D9}"/>
              </a:ext>
            </a:extLst>
          </p:cNvPr>
          <p:cNvSpPr/>
          <p:nvPr/>
        </p:nvSpPr>
        <p:spPr>
          <a:xfrm>
            <a:off x="-7961" y="0"/>
            <a:ext cx="914400" cy="6858001"/>
          </a:xfrm>
          <a:prstGeom prst="rect">
            <a:avLst/>
          </a:prstGeom>
          <a:solidFill>
            <a:srgbClr val="F3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051826-3A5F-7F43-B3F3-6475B180B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7317" y="0"/>
            <a:ext cx="9144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12FF6F-9D97-4395-2096-045A39D45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" y="1"/>
            <a:ext cx="502390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7420" y="200381"/>
            <a:ext cx="9144000" cy="1749068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D43CBE"/>
                </a:solidFill>
                <a:highlight>
                  <a:srgbClr val="000000"/>
                </a:highlight>
              </a:rPr>
              <a:t>Reflexions</a:t>
            </a:r>
            <a: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  <a:t> about 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D43CBE"/>
                </a:solidFill>
                <a:effectLst/>
                <a:highlight>
                  <a:srgbClr val="000000"/>
                </a:highlight>
                <a:uLnTx/>
                <a:uFillTx/>
                <a:latin typeface="Calibri Light" panose="020F0302020204030204"/>
                <a:ea typeface="+mj-ea"/>
                <a:cs typeface="+mj-cs"/>
              </a:rPr>
              <a:t>AI in </a:t>
            </a:r>
            <a: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  <a:t>MED</a:t>
            </a:r>
            <a:br>
              <a:rPr lang="fr-FR" b="1" dirty="0">
                <a:solidFill>
                  <a:srgbClr val="D43CBE"/>
                </a:solidFill>
                <a:highlight>
                  <a:srgbClr val="000000"/>
                </a:highlight>
              </a:rPr>
            </a:br>
            <a:r>
              <a:rPr lang="fr-FR" sz="4000" b="1" dirty="0">
                <a:solidFill>
                  <a:srgbClr val="D43CBE"/>
                </a:solidFill>
                <a:highlight>
                  <a:srgbClr val="000000"/>
                </a:highlight>
              </a:rPr>
              <a:t>Michela Chessa &amp; Agnès Festré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3824" y="5120045"/>
            <a:ext cx="9144000" cy="1655762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b="1" dirty="0"/>
              <a:t>GREDEG </a:t>
            </a:r>
            <a:r>
              <a:rPr lang="fr-FR" b="1" dirty="0" err="1"/>
              <a:t>Interdisciplinary</a:t>
            </a:r>
            <a:r>
              <a:rPr lang="fr-FR" b="1" dirty="0"/>
              <a:t> Workshop on AI</a:t>
            </a:r>
          </a:p>
          <a:p>
            <a:r>
              <a:rPr lang="fr-FR" b="1" dirty="0"/>
              <a:t> </a:t>
            </a:r>
            <a:r>
              <a:rPr lang="fr-FR" b="1" dirty="0" err="1"/>
              <a:t>December</a:t>
            </a:r>
            <a:r>
              <a:rPr lang="fr-FR" b="1" dirty="0"/>
              <a:t> 9th, 2022</a:t>
            </a:r>
          </a:p>
          <a:p>
            <a:r>
              <a:rPr lang="fr-FR" b="1" dirty="0"/>
              <a:t>14h45-15h45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7C8B83-D0E6-4692-B3B7-231B59616CBF}"/>
              </a:ext>
            </a:extLst>
          </p:cNvPr>
          <p:cNvSpPr txBox="1"/>
          <p:nvPr/>
        </p:nvSpPr>
        <p:spPr>
          <a:xfrm>
            <a:off x="5394673" y="4540294"/>
            <a:ext cx="230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2022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2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remarks</a:t>
            </a:r>
            <a:r>
              <a:rPr lang="fr-FR" dirty="0"/>
              <a:t> on MED&amp;IA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346652"/>
            <a:ext cx="10515600" cy="4738461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 err="1"/>
              <a:t>Theoretical</a:t>
            </a:r>
            <a:r>
              <a:rPr lang="fr-FR" dirty="0"/>
              <a:t> angle: </a:t>
            </a:r>
          </a:p>
          <a:p>
            <a:pPr lvl="1"/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questions </a:t>
            </a:r>
            <a:r>
              <a:rPr lang="fr-FR" dirty="0" err="1"/>
              <a:t>related</a:t>
            </a:r>
            <a:r>
              <a:rPr lang="fr-FR" dirty="0"/>
              <a:t> to AI by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in relation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artefacts institutions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Methodological</a:t>
            </a:r>
            <a:r>
              <a:rPr lang="fr-FR" dirty="0"/>
              <a:t> angle: </a:t>
            </a:r>
          </a:p>
          <a:p>
            <a:pPr lvl="1"/>
            <a:r>
              <a:rPr lang="fr-FR" dirty="0"/>
              <a:t>Modeling and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selection</a:t>
            </a:r>
            <a:r>
              <a:rPr lang="fr-FR" dirty="0"/>
              <a:t> of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and </a:t>
            </a:r>
            <a:r>
              <a:rPr lang="fr-FR" dirty="0" err="1"/>
              <a:t>projects</a:t>
            </a:r>
            <a:r>
              <a:rPr lang="fr-FR" dirty="0"/>
              <a:t> deals </a:t>
            </a:r>
            <a:r>
              <a:rPr lang="fr-FR" dirty="0" err="1"/>
              <a:t>with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  <a:p>
            <a:pPr lvl="1"/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  <a:p>
            <a:pPr lvl="1"/>
            <a:r>
              <a:rPr lang="fr-FR" dirty="0" err="1"/>
              <a:t>Acceptability</a:t>
            </a:r>
            <a:r>
              <a:rPr lang="fr-FR" dirty="0"/>
              <a:t> of  `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03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non-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Paolo </a:t>
            </a:r>
            <a:r>
              <a:rPr lang="fr-FR" dirty="0" err="1"/>
              <a:t>Zeppini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RQ: </a:t>
            </a:r>
          </a:p>
          <a:p>
            <a:pPr lvl="1"/>
            <a:r>
              <a:rPr lang="fr-FR" dirty="0"/>
              <a:t>Do trading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more efficient?</a:t>
            </a:r>
          </a:p>
          <a:p>
            <a:pPr lvl="2"/>
            <a:r>
              <a:rPr lang="fr-FR" dirty="0"/>
              <a:t>Say yes: the no-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theorem</a:t>
            </a:r>
            <a:r>
              <a:rPr lang="fr-FR" dirty="0"/>
              <a:t> and the end of finance</a:t>
            </a:r>
          </a:p>
          <a:p>
            <a:pPr lvl="2"/>
            <a:r>
              <a:rPr lang="fr-FR" dirty="0"/>
              <a:t>Say no: trading </a:t>
            </a:r>
            <a:r>
              <a:rPr lang="fr-FR" dirty="0" err="1"/>
              <a:t>algorithms</a:t>
            </a:r>
            <a:r>
              <a:rPr lang="fr-FR" dirty="0"/>
              <a:t> as </a:t>
            </a:r>
            <a:r>
              <a:rPr lang="fr-FR" dirty="0" err="1"/>
              <a:t>behavioural</a:t>
            </a:r>
            <a:r>
              <a:rPr lang="fr-FR" dirty="0"/>
              <a:t> </a:t>
            </a:r>
            <a:r>
              <a:rPr lang="fr-FR" dirty="0" err="1"/>
              <a:t>biases</a:t>
            </a:r>
            <a:r>
              <a:rPr lang="fr-FR" dirty="0"/>
              <a:t> </a:t>
            </a:r>
            <a:r>
              <a:rPr lang="fr-FR" dirty="0" err="1"/>
              <a:t>amplifiers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Undergoing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and collaborations:</a:t>
            </a:r>
          </a:p>
          <a:p>
            <a:pPr lvl="1"/>
            <a:r>
              <a:rPr lang="fr-FR" dirty="0" err="1"/>
              <a:t>Develop</a:t>
            </a:r>
            <a:r>
              <a:rPr lang="fr-FR" dirty="0"/>
              <a:t> Machine Learning versions of </a:t>
            </a:r>
            <a:r>
              <a:rPr lang="fr-FR" dirty="0" err="1"/>
              <a:t>statistical</a:t>
            </a:r>
            <a:r>
              <a:rPr lang="fr-FR" dirty="0"/>
              <a:t> arbitrage trading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Error</a:t>
            </a:r>
            <a:r>
              <a:rPr lang="fr-FR" dirty="0"/>
              <a:t> Correction model (collab. </a:t>
            </a:r>
            <a:r>
              <a:rPr lang="fr-FR" dirty="0" err="1"/>
              <a:t>with</a:t>
            </a:r>
            <a:r>
              <a:rPr lang="fr-FR" dirty="0"/>
              <a:t> UCA Data Science)</a:t>
            </a:r>
          </a:p>
          <a:p>
            <a:pPr lvl="1"/>
            <a:r>
              <a:rPr lang="en-GB" sz="2400" dirty="0"/>
              <a:t>Experiments with price-extrapolation trading algorithms in the laboratory (LEEN and possible collab. with Osaka University and/or </a:t>
            </a:r>
            <a:r>
              <a:rPr lang="en-GB" sz="2400" dirty="0" err="1"/>
              <a:t>Waseda</a:t>
            </a:r>
            <a:r>
              <a:rPr lang="en-GB" sz="2400" dirty="0"/>
              <a:t> University, Tokyo)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08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Zakaria </a:t>
            </a:r>
            <a:r>
              <a:rPr lang="fr-FR" dirty="0" err="1"/>
              <a:t>Babutsidze</a:t>
            </a:r>
            <a:endParaRPr lang="fr-FR" dirty="0"/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RQ:</a:t>
            </a:r>
          </a:p>
          <a:p>
            <a:pPr lvl="1"/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interaction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bots (AI-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accounts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on twitter change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 twitter user (on twitter)?</a:t>
            </a:r>
          </a:p>
          <a:p>
            <a:pPr mar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Methods: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uasi-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experimental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design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applied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large-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scale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twitter data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Research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results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es,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significant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lasting change in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terms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twitting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frequency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as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various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characteristics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tweet performance (i.e., engagement)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49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Mathieu Chevrier &amp;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Guerci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an algorithm is optimal, will humans follow its advice? Can the algorithm correct human cognitive biases? Or make them even more biased?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humans attribute trust to an AI advisor?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dirty="0" err="1"/>
              <a:t>Results</a:t>
            </a:r>
            <a:endParaRPr lang="fr-FR" dirty="0"/>
          </a:p>
          <a:p>
            <a:pPr lvl="1"/>
            <a:r>
              <a:rPr lang="fr-FR" dirty="0"/>
              <a:t>T</a:t>
            </a:r>
            <a:r>
              <a:rPr lang="fr-FR" sz="2400" dirty="0"/>
              <a:t>he </a:t>
            </a:r>
            <a:r>
              <a:rPr lang="fr-FR" sz="2400" b="1" dirty="0" err="1"/>
              <a:t>rule</a:t>
            </a:r>
            <a:r>
              <a:rPr lang="fr-FR" sz="2400" b="1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by the </a:t>
            </a:r>
            <a:r>
              <a:rPr lang="fr-FR" sz="2400" dirty="0" err="1"/>
              <a:t>adviser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an important factor to </a:t>
            </a:r>
            <a:r>
              <a:rPr lang="fr-FR" sz="2400" dirty="0" err="1"/>
              <a:t>understand</a:t>
            </a:r>
            <a:r>
              <a:rPr lang="fr-FR" sz="2400" dirty="0"/>
              <a:t> </a:t>
            </a:r>
            <a:r>
              <a:rPr lang="fr-FR" sz="2400" b="1" dirty="0" err="1"/>
              <a:t>Algorithm</a:t>
            </a:r>
            <a:r>
              <a:rPr lang="fr-FR" sz="2400" b="1" dirty="0"/>
              <a:t> Aversion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There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b="1" dirty="0" err="1"/>
              <a:t>Algorithm</a:t>
            </a:r>
            <a:r>
              <a:rPr lang="fr-FR" sz="2400" b="1" dirty="0"/>
              <a:t> </a:t>
            </a:r>
            <a:r>
              <a:rPr lang="fr-FR" sz="2400" b="1" dirty="0" err="1"/>
              <a:t>Appreciation</a:t>
            </a:r>
            <a:r>
              <a:rPr lang="fr-FR" sz="2400" b="1" dirty="0"/>
              <a:t> </a:t>
            </a:r>
            <a:r>
              <a:rPr lang="fr-FR" sz="2400" dirty="0"/>
              <a:t>in a </a:t>
            </a:r>
            <a:r>
              <a:rPr lang="fr-FR" sz="2400" dirty="0" err="1"/>
              <a:t>risky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algorithm</a:t>
            </a:r>
            <a:r>
              <a:rPr lang="fr-FR" sz="2400" dirty="0"/>
              <a:t> </a:t>
            </a:r>
            <a:r>
              <a:rPr lang="fr-FR" sz="2400" dirty="0" err="1"/>
              <a:t>adviser</a:t>
            </a:r>
            <a:endParaRPr lang="fr-FR" sz="2400" dirty="0"/>
          </a:p>
          <a:p>
            <a:pPr lvl="1"/>
            <a:r>
              <a:rPr lang="fr-FR" sz="2400" dirty="0"/>
              <a:t>People </a:t>
            </a:r>
            <a:r>
              <a:rPr lang="fr-FR" sz="2400" dirty="0" err="1"/>
              <a:t>don’t</a:t>
            </a:r>
            <a:r>
              <a:rPr lang="fr-FR" sz="2400" dirty="0"/>
              <a:t> have the </a:t>
            </a:r>
            <a:r>
              <a:rPr lang="fr-FR" sz="2400" dirty="0" err="1"/>
              <a:t>same</a:t>
            </a:r>
            <a:r>
              <a:rPr lang="fr-FR" sz="2400" dirty="0"/>
              <a:t> expectation </a:t>
            </a:r>
            <a:r>
              <a:rPr lang="fr-FR" sz="2400" dirty="0" err="1"/>
              <a:t>from</a:t>
            </a:r>
            <a:r>
              <a:rPr lang="fr-FR" sz="2400" dirty="0"/>
              <a:t> an </a:t>
            </a:r>
            <a:r>
              <a:rPr lang="fr-FR" sz="2400" dirty="0" err="1"/>
              <a:t>algorithm</a:t>
            </a:r>
            <a:r>
              <a:rPr lang="fr-FR" sz="2400" dirty="0"/>
              <a:t> vs. a </a:t>
            </a:r>
            <a:r>
              <a:rPr lang="fr-FR" sz="2400" dirty="0" err="1"/>
              <a:t>human</a:t>
            </a:r>
            <a:r>
              <a:rPr lang="fr-FR" sz="2400" dirty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97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04" y="128334"/>
            <a:ext cx="10515600" cy="1325563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3" y="1886400"/>
            <a:ext cx="5257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err="1"/>
              <a:t>Wenxin</a:t>
            </a:r>
            <a:r>
              <a:rPr lang="fr-FR" dirty="0"/>
              <a:t> </a:t>
            </a:r>
            <a:r>
              <a:rPr lang="fr-FR" dirty="0" err="1"/>
              <a:t>Xiong</a:t>
            </a:r>
            <a:r>
              <a:rPr lang="fr-FR" dirty="0"/>
              <a:t> &amp;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Guerci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en-US" dirty="0"/>
              <a:t>test the hypothesis that people’s feelings/emotions account for their preferences</a:t>
            </a:r>
          </a:p>
          <a:p>
            <a:pPr marL="0" indent="0">
              <a:buNone/>
            </a:pPr>
            <a:r>
              <a:rPr lang="fr-FR" dirty="0"/>
              <a:t>Method: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physiological and neural signals, face reading and eye tracking for the participants exposed to an emotional experience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AI (multi-modal NN architecture) to </a:t>
            </a:r>
            <a:r>
              <a:rPr lang="en-US" b="1" dirty="0"/>
              <a:t>predict</a:t>
            </a:r>
            <a:r>
              <a:rPr lang="en-US" dirty="0"/>
              <a:t> decisions (preferences) of experimental participants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Results</a:t>
            </a:r>
            <a:r>
              <a:rPr lang="fr-FR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Encouraging results with video-watching tasks (also in transfer learning)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546DDA9C-9D84-6E92-865D-201BB198C44C}"/>
              </a:ext>
            </a:extLst>
          </p:cNvPr>
          <p:cNvGraphicFramePr/>
          <p:nvPr/>
        </p:nvGraphicFramePr>
        <p:xfrm>
          <a:off x="5676004" y="473470"/>
          <a:ext cx="5926152" cy="5460540"/>
        </p:xfrm>
        <a:graphic>
          <a:graphicData uri="http://schemas.openxmlformats.org/drawingml/2006/table">
            <a:tbl>
              <a:tblPr firstRow="1" firstCol="1"/>
              <a:tblGrid>
                <a:gridCol w="306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351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600" b="1" dirty="0">
                          <a:solidFill>
                            <a:srgbClr val="404040"/>
                          </a:solidFill>
                        </a:rPr>
                        <a:t>Series of the measurement tools</a:t>
                      </a:r>
                    </a:p>
                  </a:txBody>
                  <a:tcPr marL="91068" marR="91068" marT="91068" marB="91068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Measurements</a:t>
                      </a:r>
                    </a:p>
                  </a:txBody>
                  <a:tcPr marL="91068" marR="91068" marT="91068" marB="9106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810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800" dirty="0"/>
                    </a:p>
                  </a:txBody>
                  <a:tcPr marL="78925" marR="78925" marT="78925" marB="78925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Eye-tracking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00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Screen recording and frontal camera recording</a:t>
                      </a:r>
                    </a:p>
                  </a:txBody>
                  <a:tcPr marL="78925" marR="78925" marT="78925" marB="78925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561">
                <a:tc vMerge="1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/>
                    </a:p>
                  </a:txBody>
                  <a:tcPr marL="123200" marR="123200" marT="123200" marB="123200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Facial emotion analysis 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375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EDA (Electro Dermal Activity)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ECG: Electrocardiography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EEG: Electroencephalography </a:t>
                      </a:r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4" descr="图片 4">
            <a:extLst>
              <a:ext uri="{FF2B5EF4-FFF2-40B4-BE49-F238E27FC236}">
                <a16:creationId xmlns:a16="http://schemas.microsoft.com/office/drawing/2014/main" id="{99279CF5-501C-CEA3-FDE8-64DEBC28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92" y="2795930"/>
            <a:ext cx="1947907" cy="1266139"/>
          </a:xfrm>
          <a:prstGeom prst="rect">
            <a:avLst/>
          </a:prstGeom>
        </p:spPr>
      </p:pic>
      <p:pic>
        <p:nvPicPr>
          <p:cNvPr id="7" name="图片 3" descr="图片 3">
            <a:extLst>
              <a:ext uri="{FF2B5EF4-FFF2-40B4-BE49-F238E27FC236}">
                <a16:creationId xmlns:a16="http://schemas.microsoft.com/office/drawing/2014/main" id="{427E2F3D-11CA-748D-C281-6F251B51D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33" y="1162807"/>
            <a:ext cx="1112328" cy="1112328"/>
          </a:xfrm>
          <a:prstGeom prst="rect">
            <a:avLst/>
          </a:prstGeom>
        </p:spPr>
      </p:pic>
      <p:pic>
        <p:nvPicPr>
          <p:cNvPr id="8" name="图片 6" descr="图片 6">
            <a:extLst>
              <a:ext uri="{FF2B5EF4-FFF2-40B4-BE49-F238E27FC236}">
                <a16:creationId xmlns:a16="http://schemas.microsoft.com/office/drawing/2014/main" id="{FFCE325A-03A2-8197-E1A9-69219DA3B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749" y="4742177"/>
            <a:ext cx="850267" cy="8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0" y="0"/>
            <a:ext cx="10515600" cy="1325563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7569878" cy="513658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Giuseppe </a:t>
            </a:r>
            <a:r>
              <a:rPr lang="fr-FR" dirty="0" err="1"/>
              <a:t>Attanasi</a:t>
            </a:r>
            <a:r>
              <a:rPr lang="fr-FR" dirty="0"/>
              <a:t>, Barbara </a:t>
            </a:r>
            <a:r>
              <a:rPr lang="fr-FR" dirty="0" err="1"/>
              <a:t>Buljat</a:t>
            </a:r>
            <a:r>
              <a:rPr lang="fr-FR" dirty="0"/>
              <a:t> &amp; Agnès </a:t>
            </a:r>
            <a:r>
              <a:rPr lang="fr-FR" dirty="0" err="1"/>
              <a:t>Festré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53C604-6744-B71A-2F70-A5B30C2AB761}"/>
              </a:ext>
            </a:extLst>
          </p:cNvPr>
          <p:cNvSpPr txBox="1">
            <a:spLocks/>
          </p:cNvSpPr>
          <p:nvPr/>
        </p:nvSpPr>
        <p:spPr>
          <a:xfrm>
            <a:off x="250372" y="1864683"/>
            <a:ext cx="7043057" cy="4757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RQ: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presenting a consequence of plastic pollution in AR format may impact pro-environmental behavior (donation)?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 mediated by psychological distance?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Lab and lab-in-the field experiments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pPr lvl="1"/>
            <a:r>
              <a:rPr lang="fr-FR" sz="2000" dirty="0" err="1"/>
              <a:t>Null</a:t>
            </a:r>
            <a:r>
              <a:rPr lang="fr-FR" sz="2000" dirty="0"/>
              <a:t> </a:t>
            </a:r>
            <a:r>
              <a:rPr lang="fr-FR" sz="2000" dirty="0" err="1"/>
              <a:t>evidence</a:t>
            </a:r>
            <a:r>
              <a:rPr lang="fr-FR" sz="2000" dirty="0"/>
              <a:t> on the </a:t>
            </a:r>
            <a:r>
              <a:rPr lang="fr-FR" sz="2000" dirty="0" err="1"/>
              <a:t>relationship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psychological</a:t>
            </a:r>
            <a:r>
              <a:rPr lang="fr-FR" sz="2000" dirty="0"/>
              <a:t> distance and </a:t>
            </a:r>
            <a:r>
              <a:rPr lang="fr-FR" sz="2000" dirty="0" err="1"/>
              <a:t>actual</a:t>
            </a:r>
            <a:r>
              <a:rPr lang="fr-FR" sz="2000" dirty="0"/>
              <a:t> pro-</a:t>
            </a:r>
            <a:r>
              <a:rPr lang="fr-FR" sz="2000" dirty="0" err="1"/>
              <a:t>environmental</a:t>
            </a:r>
            <a:r>
              <a:rPr lang="fr-FR" sz="2000" dirty="0"/>
              <a:t> </a:t>
            </a:r>
            <a:r>
              <a:rPr lang="fr-FR" sz="2000" dirty="0" err="1"/>
              <a:t>behavior</a:t>
            </a:r>
            <a:r>
              <a:rPr lang="fr-FR" sz="2000" dirty="0"/>
              <a:t> </a:t>
            </a:r>
            <a:r>
              <a:rPr lang="fr-FR" sz="2000" dirty="0" err="1"/>
              <a:t>measured</a:t>
            </a:r>
            <a:r>
              <a:rPr lang="fr-FR" sz="2000" dirty="0"/>
              <a:t> in </a:t>
            </a:r>
            <a:r>
              <a:rPr lang="fr-FR" sz="2000" dirty="0" err="1"/>
              <a:t>voluntary</a:t>
            </a:r>
            <a:r>
              <a:rPr lang="fr-FR" sz="2000" dirty="0"/>
              <a:t> donations.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/>
              <a:t>Evidence of </a:t>
            </a:r>
            <a:r>
              <a:rPr lang="fr-FR" sz="2000" dirty="0" err="1"/>
              <a:t>heterogeneous</a:t>
            </a:r>
            <a:r>
              <a:rPr lang="fr-FR" sz="2000" dirty="0"/>
              <a:t> </a:t>
            </a:r>
            <a:r>
              <a:rPr lang="fr-FR" sz="2000" dirty="0" err="1"/>
              <a:t>effect</a:t>
            </a:r>
            <a:r>
              <a:rPr lang="fr-FR" sz="2000" dirty="0"/>
              <a:t> </a:t>
            </a:r>
            <a:r>
              <a:rPr lang="fr-FR" sz="2000" dirty="0" err="1"/>
              <a:t>depending</a:t>
            </a:r>
            <a:r>
              <a:rPr lang="fr-FR" sz="2000" dirty="0"/>
              <a:t> on </a:t>
            </a:r>
            <a:r>
              <a:rPr lang="fr-FR" sz="2000" dirty="0" err="1"/>
              <a:t>individuals</a:t>
            </a:r>
            <a:r>
              <a:rPr lang="fr-FR" sz="2000" dirty="0"/>
              <a:t>' pro-</a:t>
            </a:r>
            <a:r>
              <a:rPr lang="fr-FR" sz="2000" dirty="0" err="1"/>
              <a:t>environmental</a:t>
            </a:r>
            <a:r>
              <a:rPr lang="fr-FR" sz="2000" dirty="0"/>
              <a:t> attitudes and </a:t>
            </a:r>
            <a:r>
              <a:rPr lang="fr-FR" sz="2000" dirty="0" err="1"/>
              <a:t>personal</a:t>
            </a:r>
            <a:r>
              <a:rPr lang="fr-FR" sz="2000" dirty="0"/>
              <a:t> </a:t>
            </a:r>
            <a:r>
              <a:rPr lang="fr-FR" sz="2000" dirty="0" err="1"/>
              <a:t>characteristics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BFB89-2E89-64F7-B73F-6BE9ECE0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88" y="367920"/>
            <a:ext cx="4930475" cy="61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remarks</a:t>
            </a:r>
            <a:r>
              <a:rPr lang="fr-FR" dirty="0"/>
              <a:t> on MED&amp;IA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346652"/>
            <a:ext cx="10515600" cy="4738461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 err="1"/>
              <a:t>Theoretical</a:t>
            </a:r>
            <a:r>
              <a:rPr lang="fr-FR" dirty="0"/>
              <a:t> angle: </a:t>
            </a:r>
          </a:p>
          <a:p>
            <a:pPr lvl="1"/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questions </a:t>
            </a:r>
            <a:r>
              <a:rPr lang="fr-FR" dirty="0" err="1"/>
              <a:t>related</a:t>
            </a:r>
            <a:r>
              <a:rPr lang="fr-FR" dirty="0"/>
              <a:t> to AI by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in relation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artefacts institutions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Methodological</a:t>
            </a:r>
            <a:r>
              <a:rPr lang="fr-FR" dirty="0"/>
              <a:t> angle: </a:t>
            </a:r>
          </a:p>
          <a:p>
            <a:pPr lvl="1"/>
            <a:r>
              <a:rPr lang="fr-FR" dirty="0"/>
              <a:t>Modeling and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selection</a:t>
            </a:r>
            <a:r>
              <a:rPr lang="fr-FR" dirty="0"/>
              <a:t> of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and </a:t>
            </a:r>
            <a:r>
              <a:rPr lang="fr-FR" dirty="0" err="1"/>
              <a:t>projects</a:t>
            </a:r>
            <a:r>
              <a:rPr lang="fr-FR" dirty="0"/>
              <a:t> deals </a:t>
            </a:r>
            <a:r>
              <a:rPr lang="fr-FR" dirty="0" err="1"/>
              <a:t>with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  <a:p>
            <a:pPr lvl="1"/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  <a:p>
            <a:pPr lvl="1"/>
            <a:r>
              <a:rPr lang="fr-FR" dirty="0" err="1"/>
              <a:t>Acceptability</a:t>
            </a:r>
            <a:r>
              <a:rPr lang="fr-FR" dirty="0"/>
              <a:t> of  `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35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4" y="105480"/>
            <a:ext cx="11240911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’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621290"/>
            <a:ext cx="63907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Giuseppe Attanasi &amp; Marta </a:t>
            </a:r>
            <a:r>
              <a:rPr lang="fr-FR" dirty="0" err="1"/>
              <a:t>Ballatore</a:t>
            </a:r>
            <a:r>
              <a:rPr lang="fr-FR" dirty="0"/>
              <a:t> &amp; Michela Chessa &amp; Agnès Festré &amp; Chris </a:t>
            </a:r>
            <a:r>
              <a:rPr lang="fr-FR" dirty="0" err="1"/>
              <a:t>Ouangraoua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fr-FR" dirty="0"/>
              <a:t>How </a:t>
            </a:r>
            <a:r>
              <a:rPr lang="fr-FR" dirty="0" err="1"/>
              <a:t>risk</a:t>
            </a:r>
            <a:r>
              <a:rPr lang="fr-FR" dirty="0"/>
              <a:t> and </a:t>
            </a:r>
            <a:r>
              <a:rPr lang="fr-FR" dirty="0" err="1"/>
              <a:t>ambiguity</a:t>
            </a:r>
            <a:r>
              <a:rPr lang="fr-FR" dirty="0"/>
              <a:t> </a:t>
            </a:r>
            <a:r>
              <a:rPr lang="fr-FR" dirty="0" err="1"/>
              <a:t>preferences</a:t>
            </a:r>
            <a:r>
              <a:rPr lang="fr-FR" dirty="0"/>
              <a:t>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AI experts in a car </a:t>
            </a:r>
            <a:r>
              <a:rPr lang="fr-FR" dirty="0" err="1"/>
              <a:t>insurance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Main </a:t>
            </a:r>
            <a:r>
              <a:rPr lang="fr-FR" dirty="0" err="1"/>
              <a:t>result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The DM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decisions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encountered</a:t>
            </a:r>
            <a:r>
              <a:rPr lang="fr-FR" dirty="0"/>
              <a:t> in the </a:t>
            </a:r>
            <a:r>
              <a:rPr lang="fr-FR" dirty="0" err="1"/>
              <a:t>past</a:t>
            </a: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790969-F7C0-1638-7296-2C04CCE6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584" y="2298302"/>
            <a:ext cx="503359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1ADD3-F8D5-BD45-F0BE-C84AD629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Ismaël </a:t>
            </a:r>
            <a:r>
              <a:rPr lang="fr-FR" dirty="0" err="1"/>
              <a:t>Rafaï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Patients’ acceptability: to what extend people will accept to be tested?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(Utility of tests’ privacy, specificity, sensibility, complexity, role of time, risk and social preferences, etc.)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Physicians’ acceptability : to what extent physician will accept to delegate their expertise to an algorithm?</a:t>
            </a:r>
          </a:p>
          <a:p>
            <a:endParaRPr lang="fr-FR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interdisciplinary &amp; international project: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Biology, Computer Science, Public Health, Economics from France, UK, Sweden, Australia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funding = 1M € including 170k € for Economics (WP4)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3A8829-8475-44E7-72AF-85A3E796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5" y="342548"/>
            <a:ext cx="11263489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`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284031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1ADD3-F8D5-BD45-F0BE-C84AD629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Zakaria </a:t>
            </a:r>
            <a:r>
              <a:rPr lang="fr-FR" dirty="0" err="1"/>
              <a:t>Babutsidze</a:t>
            </a:r>
            <a:endParaRPr lang="fr-FR" dirty="0"/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RQ:</a:t>
            </a:r>
          </a:p>
          <a:p>
            <a:pPr lvl="1"/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involvement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AI in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change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likelihood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acceptance by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difference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whether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invasive or non-invasive stage of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Yes, people are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accept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performing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a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doctor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Somewhat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surptisingly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stronger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case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invoved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the non-invasive stage of the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3A8829-8475-44E7-72AF-85A3E796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5" y="342548"/>
            <a:ext cx="11263489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’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35234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82749-59E2-5BD1-0DA1-A2E74EF9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1277599" cy="1325563"/>
          </a:xfrm>
        </p:spPr>
        <p:txBody>
          <a:bodyPr/>
          <a:lstStyle/>
          <a:p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teams? Future collaborations?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1A773-1399-764F-5C19-40D8DA83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Acceptability</a:t>
            </a:r>
            <a:r>
              <a:rPr lang="fr-FR" dirty="0"/>
              <a:t> of AI</a:t>
            </a:r>
          </a:p>
          <a:p>
            <a:r>
              <a:rPr lang="fr-FR" dirty="0" err="1"/>
              <a:t>Health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47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EF1B49-BB08-E44A-820F-E6C65C85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6824" cy="41086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F99D48-3318-4F4D-B8AD-93866A0D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24" y="2682031"/>
            <a:ext cx="4740876" cy="40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2FAC-50E3-F643-CF40-B2D97EFD6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1" y="365626"/>
            <a:ext cx="10975915" cy="906134"/>
          </a:xfrm>
        </p:spPr>
        <p:txBody>
          <a:bodyPr>
            <a:normAutofit fontScale="90000"/>
          </a:bodyPr>
          <a:lstStyle/>
          <a:p>
            <a:r>
              <a:rPr lang="en-GB" dirty="0"/>
              <a:t>Trading Room Robots (Paolo </a:t>
            </a:r>
            <a:r>
              <a:rPr lang="en-GB" dirty="0" err="1"/>
              <a:t>Zeppini</a:t>
            </a:r>
            <a:r>
              <a:rPr lang="en-GB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E3A8E-88E1-FABE-CDA7-83A4D539F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20" y="1489467"/>
            <a:ext cx="10016359" cy="1569053"/>
          </a:xfrm>
        </p:spPr>
        <p:txBody>
          <a:bodyPr>
            <a:noAutofit/>
          </a:bodyPr>
          <a:lstStyle/>
          <a:p>
            <a:pPr algn="just"/>
            <a:r>
              <a:rPr lang="en-GB" i="1" dirty="0">
                <a:latin typeface="CMR12"/>
              </a:rPr>
              <a:t>The quantitative hedge funds industry is on the brink of surpassing $1tn of assets under management this year (Financial Times, 8 January 2018). </a:t>
            </a:r>
          </a:p>
          <a:p>
            <a:pPr algn="just"/>
            <a:r>
              <a:rPr lang="en-GB" i="1" dirty="0">
                <a:effectLst/>
                <a:latin typeface="CMR12"/>
              </a:rPr>
              <a:t>At Goldman Sachs, the equity trading desk counted 500 traders in early 2000, and now is made of three people (Bloomberg, 30 April 2018).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7EF66-C197-E0A7-8A24-80E404D4FA46}"/>
              </a:ext>
            </a:extLst>
          </p:cNvPr>
          <p:cNvSpPr txBox="1"/>
          <p:nvPr/>
        </p:nvSpPr>
        <p:spPr>
          <a:xfrm>
            <a:off x="1087820" y="3221423"/>
            <a:ext cx="7898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Question: Do trading algorithms make markets more efficient?</a:t>
            </a:r>
          </a:p>
          <a:p>
            <a:r>
              <a:rPr lang="en-GB" sz="2400" dirty="0"/>
              <a:t>-&gt; Say yes: the no-trade theorem and the end of finance</a:t>
            </a:r>
          </a:p>
          <a:p>
            <a:r>
              <a:rPr lang="en-GB" sz="2400" dirty="0"/>
              <a:t>-&gt; Say no: trading algorithms as behavioural biases amplifiers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1A5ED-248D-778B-6BB0-1B3678FA80C3}"/>
              </a:ext>
            </a:extLst>
          </p:cNvPr>
          <p:cNvSpPr txBox="1"/>
          <p:nvPr/>
        </p:nvSpPr>
        <p:spPr>
          <a:xfrm>
            <a:off x="1087820" y="4616686"/>
            <a:ext cx="10378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Track 1. Develop Machine Learning versions of statistical arbitrage trading algorithms based on the Error Correction model (collab. with UCA Data Science)</a:t>
            </a:r>
          </a:p>
          <a:p>
            <a:r>
              <a:rPr lang="en-GB" sz="2400" dirty="0"/>
              <a:t>Track 2. Experiments with price-extrapolation trading algorithms in the laboratory (LEEN and possible collab. with Osaka University and/or </a:t>
            </a:r>
            <a:r>
              <a:rPr lang="en-GB" sz="2400" dirty="0" err="1"/>
              <a:t>Waseda</a:t>
            </a:r>
            <a:r>
              <a:rPr lang="en-GB" sz="2400" dirty="0"/>
              <a:t> University, Tokyo)</a:t>
            </a:r>
          </a:p>
        </p:txBody>
      </p:sp>
    </p:spTree>
    <p:extLst>
      <p:ext uri="{BB962C8B-B14F-4D97-AF65-F5344CB8AC3E}">
        <p14:creationId xmlns:p14="http://schemas.microsoft.com/office/powerpoint/2010/main" val="110089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F5E9B-6341-3273-5CF5-47583B6D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124179"/>
            <a:ext cx="12192000" cy="944723"/>
          </a:xfrm>
        </p:spPr>
        <p:txBody>
          <a:bodyPr>
            <a:noAutofit/>
          </a:bodyPr>
          <a:lstStyle/>
          <a:p>
            <a:pPr algn="ctr"/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veraging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identify patients at risk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eurodegenerative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isease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LEMEREND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Ismaël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RAFAÏ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350D2-22D9-266B-1714-BEF1D552D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1226947"/>
            <a:ext cx="12045244" cy="5913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 Develop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algorithms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risk to develop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neurodegenerative diseases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Parkinson disease, Alzheimer disease, etc.), using personal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Assurance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Maladie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interdisciplinary &amp; international project.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Biology, Computer Science, Public Health, Economics from France, UK, Sweden, Australia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funding = 1M € including 170k € for Economics (WP4)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WP4: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acceptability and the value of those early detection 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Patients’ acceptability: to what extend people will accept to be tested?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(Utility of tests’ privacy, specificity, sensibility, complexity, role of time, risk and social preferences, etc.)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Physicians’ acceptability : to what extent physician will accept to delegate their expertise to an algorithm?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value : What is the value of those tests for the economy ?</a:t>
            </a:r>
          </a:p>
          <a:p>
            <a:pPr lvl="1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Theoretical analysis; Experiments (in general population and with physicians); Micro-simulations.</a:t>
            </a:r>
          </a:p>
        </p:txBody>
      </p:sp>
    </p:spTree>
    <p:extLst>
      <p:ext uri="{BB962C8B-B14F-4D97-AF65-F5344CB8AC3E}">
        <p14:creationId xmlns:p14="http://schemas.microsoft.com/office/powerpoint/2010/main" val="252255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05DA09D-AB40-23D3-1D76-4C86C4CFC3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6997" y="1711327"/>
            <a:ext cx="11557439" cy="435133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fr-FR" sz="2600" b="1"/>
              <a:t>Motivation</a:t>
            </a:r>
            <a:endParaRPr lang="fr-FR" sz="2600"/>
          </a:p>
          <a:p>
            <a:pPr marL="0" lvl="0" indent="0">
              <a:lnSpc>
                <a:spcPct val="80000"/>
              </a:lnSpc>
              <a:buNone/>
            </a:pPr>
            <a:r>
              <a:rPr lang="en-US" sz="2600"/>
              <a:t>In classical economic theory, people are rational and make optimal choices. But we know that in reality people have cognitive bias that prevents them to make optimal choice.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/>
              <a:t>The general idea of this paper is to see if human decision makers are impacted by algorithms adviser.	</a:t>
            </a:r>
            <a:endParaRPr lang="fr-FR" sz="2000" kern="0"/>
          </a:p>
          <a:p>
            <a:pPr marL="0" lvl="0" indent="0">
              <a:lnSpc>
                <a:spcPct val="80000"/>
              </a:lnSpc>
              <a:buNone/>
            </a:pPr>
            <a:r>
              <a:rPr lang="fr-FR" sz="2600" b="1"/>
              <a:t>Research Question :</a:t>
            </a:r>
          </a:p>
          <a:p>
            <a:pPr lvl="0">
              <a:lnSpc>
                <a:spcPct val="80000"/>
              </a:lnSpc>
            </a:pPr>
            <a:r>
              <a:rPr lang="en-US" sz="2400"/>
              <a:t>Will people follow an optimal algorithm adviser ? </a:t>
            </a:r>
          </a:p>
          <a:p>
            <a:pPr lvl="0">
              <a:lnSpc>
                <a:spcPct val="80000"/>
              </a:lnSpc>
            </a:pPr>
            <a:r>
              <a:rPr lang="en-US" sz="2400"/>
              <a:t>Will people follow a biased or a random algorithm adviser ? </a:t>
            </a:r>
          </a:p>
          <a:p>
            <a:pPr lvl="0">
              <a:lnSpc>
                <a:spcPct val="80000"/>
              </a:lnSpc>
            </a:pPr>
            <a:r>
              <a:rPr lang="en-US" sz="2400"/>
              <a:t>Will people prefer to follow a human or an algorithm adviser ? </a:t>
            </a:r>
            <a:r>
              <a:rPr lang="en-US" sz="2600"/>
              <a:t>(Contributing to the literature on </a:t>
            </a:r>
            <a:r>
              <a:rPr lang="en-US" sz="2600" b="1"/>
              <a:t>Algorithm Aversion </a:t>
            </a:r>
            <a:r>
              <a:rPr lang="en-US" sz="2600"/>
              <a:t>(</a:t>
            </a:r>
            <a:r>
              <a:rPr lang="en-US" sz="2600" i="1"/>
              <a:t>Dietvorst et al. 2014</a:t>
            </a:r>
            <a:r>
              <a:rPr lang="en-US" sz="2600"/>
              <a:t>))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 sz="2600"/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6DF172A-4CD1-6CA5-B89C-2A0CC59AD847}"/>
              </a:ext>
            </a:extLst>
          </p:cNvPr>
          <p:cNvSpPr txBox="1"/>
          <p:nvPr/>
        </p:nvSpPr>
        <p:spPr>
          <a:xfrm>
            <a:off x="3539358" y="6296960"/>
            <a:ext cx="10305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(Chevrier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Corgnet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Emlyon/ GATES-LSE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Guerci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and Rosaz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BSB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82557C-D411-1022-CF14-57A4940B2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070" y="344820"/>
            <a:ext cx="12625257" cy="1325559"/>
          </a:xfrm>
        </p:spPr>
        <p:txBody>
          <a:bodyPr>
            <a:noAutofit/>
          </a:bodyPr>
          <a:lstStyle/>
          <a:p>
            <a:pPr lvl="0"/>
            <a:r>
              <a:rPr lang="fr-FR" sz="2400">
                <a:latin typeface="Calibri"/>
              </a:rPr>
              <a:t>Paper 1: </a:t>
            </a:r>
            <a:r>
              <a:rPr lang="en-US" sz="2400" b="1">
                <a:latin typeface="Calibri"/>
              </a:rPr>
              <a:t>Human decision-making in the presence of algorithm adviser:  </a:t>
            </a:r>
            <a:br>
              <a:rPr lang="en-US" sz="2400" b="1">
                <a:latin typeface="Calibri"/>
              </a:rPr>
            </a:br>
            <a:r>
              <a:rPr lang="en-US" sz="2400" b="1">
                <a:latin typeface="Calibri"/>
              </a:rPr>
              <a:t>	   An experimental emphasis. </a:t>
            </a:r>
            <a:br>
              <a:rPr lang="en-US" sz="2400" b="1">
                <a:latin typeface="Calibri"/>
              </a:rPr>
            </a:br>
            <a:r>
              <a:rPr lang="en-US" sz="2400" b="1">
                <a:latin typeface="Calibri"/>
              </a:rPr>
              <a:t>		</a:t>
            </a:r>
            <a:r>
              <a:rPr lang="fr-FR" sz="2000">
                <a:latin typeface="Calibri"/>
              </a:rPr>
              <a:t>by: Chevrier (</a:t>
            </a:r>
            <a:r>
              <a:rPr lang="fr-FR" sz="2000" b="1">
                <a:latin typeface="Calibri"/>
              </a:rPr>
              <a:t>GREDEG</a:t>
            </a:r>
            <a:r>
              <a:rPr lang="fr-FR" sz="2000">
                <a:latin typeface="Calibri"/>
              </a:rPr>
              <a:t>), Corgnet (</a:t>
            </a:r>
            <a:r>
              <a:rPr lang="fr-FR" sz="2000" b="1">
                <a:latin typeface="Calibri"/>
              </a:rPr>
              <a:t>Emlyon/ GATES-LSE</a:t>
            </a:r>
            <a:r>
              <a:rPr lang="fr-FR" sz="2000">
                <a:latin typeface="Calibri"/>
              </a:rPr>
              <a:t>), Guerci (</a:t>
            </a:r>
            <a:r>
              <a:rPr lang="fr-FR" sz="2000" b="1">
                <a:latin typeface="Calibri"/>
              </a:rPr>
              <a:t>GREDEG</a:t>
            </a:r>
            <a:r>
              <a:rPr lang="fr-FR" sz="2000">
                <a:latin typeface="Calibri"/>
              </a:rPr>
              <a:t>) &amp; Rosaz (</a:t>
            </a:r>
            <a:r>
              <a:rPr lang="fr-FR" sz="2000" b="1">
                <a:latin typeface="Calibri"/>
              </a:rPr>
              <a:t>BSB</a:t>
            </a:r>
            <a:r>
              <a:rPr lang="fr-FR" sz="2000">
                <a:latin typeface="Calibri"/>
              </a:rPr>
              <a:t>)</a:t>
            </a:r>
            <a:br>
              <a:rPr lang="fr-FR" sz="2800"/>
            </a:br>
            <a:endParaRPr lang="fr-FR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6A4761B-30FD-4D36-2F03-B42AB10DAC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231" y="386297"/>
            <a:ext cx="11716399" cy="5290608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fr-FR" sz="2400" u="sng"/>
              <a:t>We show that: 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 sz="2400" u="sng"/>
          </a:p>
          <a:p>
            <a:pPr lvl="0">
              <a:lnSpc>
                <a:spcPct val="80000"/>
              </a:lnSpc>
              <a:buChar char="-"/>
            </a:pPr>
            <a:r>
              <a:rPr lang="fr-FR" sz="2400"/>
              <a:t>The </a:t>
            </a:r>
            <a:r>
              <a:rPr lang="fr-FR" sz="2400" b="1"/>
              <a:t>rule </a:t>
            </a:r>
            <a:r>
              <a:rPr lang="fr-FR" sz="2400"/>
              <a:t>used by the adviser is an important factor to understand </a:t>
            </a:r>
            <a:r>
              <a:rPr lang="fr-FR" sz="2400" b="1"/>
              <a:t>Algorithm Aversion</a:t>
            </a:r>
            <a:r>
              <a:rPr lang="fr-FR" sz="2400"/>
              <a:t>. </a:t>
            </a:r>
          </a:p>
          <a:p>
            <a:pPr lvl="0">
              <a:lnSpc>
                <a:spcPct val="80000"/>
              </a:lnSpc>
              <a:buChar char="-"/>
            </a:pPr>
            <a:r>
              <a:rPr lang="fr-FR" sz="2400"/>
              <a:t>There is </a:t>
            </a:r>
            <a:r>
              <a:rPr lang="fr-FR" sz="2400" b="1"/>
              <a:t>Algorithm Appreciation </a:t>
            </a:r>
            <a:r>
              <a:rPr lang="fr-FR" sz="2400"/>
              <a:t>in a risky context with an algorithm adviser.</a:t>
            </a:r>
          </a:p>
          <a:p>
            <a:pPr lvl="0">
              <a:lnSpc>
                <a:spcPct val="80000"/>
              </a:lnSpc>
              <a:buChar char="-"/>
            </a:pPr>
            <a:r>
              <a:rPr lang="fr-FR" sz="2400"/>
              <a:t>People don’t have the same expectation from an algorithm and an human. </a:t>
            </a:r>
          </a:p>
          <a:p>
            <a:pPr lvl="1">
              <a:lnSpc>
                <a:spcPct val="80000"/>
              </a:lnSpc>
              <a:buChar char="-"/>
            </a:pPr>
            <a:r>
              <a:rPr lang="fr-FR"/>
              <a:t>People </a:t>
            </a:r>
            <a:r>
              <a:rPr lang="fr-FR" b="1"/>
              <a:t>don’t follow </a:t>
            </a:r>
            <a:r>
              <a:rPr lang="fr-FR"/>
              <a:t>an algorithm adviser who apply the optimal rule because this rule is judged </a:t>
            </a:r>
            <a:r>
              <a:rPr lang="fr-FR" b="1"/>
              <a:t>to simple </a:t>
            </a:r>
            <a:r>
              <a:rPr lang="fr-FR"/>
              <a:t>to be correct.</a:t>
            </a:r>
          </a:p>
          <a:p>
            <a:pPr lvl="1">
              <a:lnSpc>
                <a:spcPct val="80000"/>
              </a:lnSpc>
              <a:buChar char="-"/>
            </a:pPr>
            <a:r>
              <a:rPr lang="fr-FR"/>
              <a:t>People </a:t>
            </a:r>
            <a:r>
              <a:rPr lang="fr-FR" b="1"/>
              <a:t>follow</a:t>
            </a:r>
            <a:r>
              <a:rPr lang="fr-FR"/>
              <a:t> a biased and a random algorithm adviser who performs worse (than the optimal adviser) because they judge this rule enough </a:t>
            </a:r>
            <a:r>
              <a:rPr lang="fr-FR" b="1"/>
              <a:t>complex</a:t>
            </a:r>
            <a:r>
              <a:rPr lang="fr-FR"/>
              <a:t> to be correct. </a:t>
            </a:r>
          </a:p>
          <a:p>
            <a:pPr lvl="1">
              <a:lnSpc>
                <a:spcPct val="80000"/>
              </a:lnSpc>
              <a:buChar char="-"/>
            </a:pPr>
            <a:r>
              <a:rPr lang="fr-FR"/>
              <a:t>People </a:t>
            </a:r>
            <a:r>
              <a:rPr lang="fr-FR" b="1"/>
              <a:t>don’t follow </a:t>
            </a:r>
            <a:r>
              <a:rPr lang="fr-FR"/>
              <a:t>human.</a:t>
            </a:r>
          </a:p>
          <a:p>
            <a:pPr lvl="1">
              <a:lnSpc>
                <a:spcPct val="80000"/>
              </a:lnSpc>
              <a:buChar char="-"/>
            </a:pPr>
            <a:r>
              <a:rPr lang="fr-FR"/>
              <a:t>People look for algorithm adviser who seems complex but not a human adviser who seems complex.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fr-FR" sz="2400"/>
              <a:t>- During the task, people learn from the adviser to </a:t>
            </a:r>
            <a:r>
              <a:rPr lang="fr-FR" sz="2400" b="1"/>
              <a:t>be more biased </a:t>
            </a:r>
            <a:r>
              <a:rPr lang="fr-FR" sz="2400"/>
              <a:t>but not </a:t>
            </a:r>
            <a:r>
              <a:rPr lang="fr-FR" sz="2400" b="1"/>
              <a:t>to be more optimal. 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/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6FF62111-F885-1663-C624-70046F40106D}"/>
              </a:ext>
            </a:extLst>
          </p:cNvPr>
          <p:cNvSpPr txBox="1"/>
          <p:nvPr/>
        </p:nvSpPr>
        <p:spPr>
          <a:xfrm>
            <a:off x="3577461" y="6434907"/>
            <a:ext cx="1030571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(Chevrier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Corgnet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Emlyon/ GATES-LSE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Guerci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and Rosaz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BSB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EA34057-F3AF-781E-D58B-E5F96FF7BF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1926" y="220361"/>
            <a:ext cx="11557439" cy="1063401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000"/>
              <a:t>In the graph on the left, we see that people follow the biased and complex algorithmic adviser more than the human. And people have more regrets when they follow a biased algorithm but continue to follow it.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000"/>
              <a:t>In the graph on the right, we see that people perform worse on average than advisers. </a:t>
            </a:r>
            <a:endParaRPr lang="fr-FR" sz="2000"/>
          </a:p>
        </p:txBody>
      </p:sp>
      <p:graphicFrame>
        <p:nvGraphicFramePr>
          <p:cNvPr id="3" name="Tableau 11">
            <a:extLst>
              <a:ext uri="{FF2B5EF4-FFF2-40B4-BE49-F238E27FC236}">
                <a16:creationId xmlns:a16="http://schemas.microsoft.com/office/drawing/2014/main" id="{F46265B7-59D1-CC5F-7450-1B5B40047694}"/>
              </a:ext>
            </a:extLst>
          </p:cNvPr>
          <p:cNvGraphicFramePr>
            <a:graphicFrameLocks noGrp="1"/>
          </p:cNvGraphicFramePr>
          <p:nvPr/>
        </p:nvGraphicFramePr>
        <p:xfrm>
          <a:off x="520942" y="5800148"/>
          <a:ext cx="9639290" cy="5486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320755974"/>
                    </a:ext>
                  </a:extLst>
                </a:gridCol>
                <a:gridCol w="1587498">
                  <a:extLst>
                    <a:ext uri="{9D8B030D-6E8A-4147-A177-3AD203B41FA5}">
                      <a16:colId xmlns:a16="http://schemas.microsoft.com/office/drawing/2014/main" val="3747901358"/>
                    </a:ext>
                  </a:extLst>
                </a:gridCol>
                <a:gridCol w="1727201">
                  <a:extLst>
                    <a:ext uri="{9D8B030D-6E8A-4147-A177-3AD203B41FA5}">
                      <a16:colId xmlns:a16="http://schemas.microsoft.com/office/drawing/2014/main" val="1909376622"/>
                    </a:ext>
                  </a:extLst>
                </a:gridCol>
                <a:gridCol w="1663695">
                  <a:extLst>
                    <a:ext uri="{9D8B030D-6E8A-4147-A177-3AD203B41FA5}">
                      <a16:colId xmlns:a16="http://schemas.microsoft.com/office/drawing/2014/main" val="1677101383"/>
                    </a:ext>
                  </a:extLst>
                </a:gridCol>
                <a:gridCol w="1701798">
                  <a:extLst>
                    <a:ext uri="{9D8B030D-6E8A-4147-A177-3AD203B41FA5}">
                      <a16:colId xmlns:a16="http://schemas.microsoft.com/office/drawing/2014/main" val="2793466284"/>
                    </a:ext>
                  </a:extLst>
                </a:gridCol>
                <a:gridCol w="1701798">
                  <a:extLst>
                    <a:ext uri="{9D8B030D-6E8A-4147-A177-3AD203B41FA5}">
                      <a16:colId xmlns:a16="http://schemas.microsoft.com/office/drawing/2014/main" val="104509888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 Wilcoxon test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Algo Opt/Human Opt 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Algo Opt/Algo Biased 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Algo Biased/Human Biased 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Human Opt/Human Biased 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Algo opt/Algo random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723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Follow ratio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ED7D31"/>
                          </a:solidFill>
                          <a:latin typeface="Calibri" pitchFamily="34"/>
                        </a:rPr>
                        <a:t>0.01514 *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 pitchFamily="34"/>
                        </a:rPr>
                        <a:t>0.0001129***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 pitchFamily="34"/>
                        </a:rPr>
                        <a:t>2.532e-08 ***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0.2116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 pitchFamily="34"/>
                        </a:rPr>
                        <a:t>9.765e-05 ***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361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Reactance ratio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0.5447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0.591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 pitchFamily="34"/>
                        </a:rPr>
                        <a:t>0.03504 .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0.05942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 pitchFamily="34"/>
                        </a:rPr>
                        <a:t>0.3126</a:t>
                      </a:r>
                    </a:p>
                  </a:txBody>
                  <a:tcPr marL="3813" marR="3813" marT="3813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60538"/>
                  </a:ext>
                </a:extLst>
              </a:tr>
            </a:tbl>
          </a:graphicData>
        </a:graphic>
      </p:graphicFrame>
      <p:sp>
        <p:nvSpPr>
          <p:cNvPr id="4" name="ZoneTexte 8">
            <a:extLst>
              <a:ext uri="{FF2B5EF4-FFF2-40B4-BE49-F238E27FC236}">
                <a16:creationId xmlns:a16="http://schemas.microsoft.com/office/drawing/2014/main" id="{2F1CDC5A-70DF-DB36-6B90-B8DA6667C211}"/>
              </a:ext>
            </a:extLst>
          </p:cNvPr>
          <p:cNvSpPr txBox="1"/>
          <p:nvPr/>
        </p:nvSpPr>
        <p:spPr>
          <a:xfrm>
            <a:off x="3685525" y="6461013"/>
            <a:ext cx="84265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(* Chevrier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Corgnet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Emlyon/ GATES-LSE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), Guerci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and Rosaz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BSB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4CFC90-FE6B-9F91-BDFB-956719ACDE0A}"/>
              </a:ext>
            </a:extLst>
          </p:cNvPr>
          <p:cNvSpPr txBox="1"/>
          <p:nvPr/>
        </p:nvSpPr>
        <p:spPr>
          <a:xfrm>
            <a:off x="562511" y="1397312"/>
            <a:ext cx="4720233" cy="527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Percentage of the number of times participants follow a counsellor and the regret they feel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8A088CE-E48F-ACE0-1246-5029395BB74D}"/>
              </a:ext>
            </a:extLst>
          </p:cNvPr>
          <p:cNvSpPr txBox="1"/>
          <p:nvPr/>
        </p:nvSpPr>
        <p:spPr>
          <a:xfrm>
            <a:off x="5495544" y="1420840"/>
            <a:ext cx="3241950" cy="4808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Learning to be biased</a:t>
            </a:r>
          </a:p>
        </p:txBody>
      </p:sp>
      <p:cxnSp>
        <p:nvCxnSpPr>
          <p:cNvPr id="7" name="Connecteur : en angle 12">
            <a:extLst>
              <a:ext uri="{FF2B5EF4-FFF2-40B4-BE49-F238E27FC236}">
                <a16:creationId xmlns:a16="http://schemas.microsoft.com/office/drawing/2014/main" id="{3B3A5B1F-2F43-E43E-DD06-F3CECECB6C01}"/>
              </a:ext>
            </a:extLst>
          </p:cNvPr>
          <p:cNvCxnSpPr/>
          <p:nvPr/>
        </p:nvCxnSpPr>
        <p:spPr>
          <a:xfrm rot="5400013">
            <a:off x="1243931" y="4450421"/>
            <a:ext cx="729764" cy="2475006"/>
          </a:xfrm>
          <a:prstGeom prst="bentConnector3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8" name="Image 11">
            <a:extLst>
              <a:ext uri="{FF2B5EF4-FFF2-40B4-BE49-F238E27FC236}">
                <a16:creationId xmlns:a16="http://schemas.microsoft.com/office/drawing/2014/main" id="{FC4780FA-5728-C159-FCE0-275BED1C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1" y="1964295"/>
            <a:ext cx="5158496" cy="3174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13">
            <a:extLst>
              <a:ext uri="{FF2B5EF4-FFF2-40B4-BE49-F238E27FC236}">
                <a16:creationId xmlns:a16="http://schemas.microsoft.com/office/drawing/2014/main" id="{8A646E3D-41BD-E588-3E63-0ACCFBD0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44" y="1854183"/>
            <a:ext cx="4450393" cy="37074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40">
            <a:extLst>
              <a:ext uri="{FF2B5EF4-FFF2-40B4-BE49-F238E27FC236}">
                <a16:creationId xmlns:a16="http://schemas.microsoft.com/office/drawing/2014/main" id="{A5B70B57-5A85-BF57-F15F-C7355366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579" y="3720236"/>
            <a:ext cx="354686" cy="334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44">
            <a:extLst>
              <a:ext uri="{FF2B5EF4-FFF2-40B4-BE49-F238E27FC236}">
                <a16:creationId xmlns:a16="http://schemas.microsoft.com/office/drawing/2014/main" id="{EB89144D-2194-DA8C-A1F7-4E948B9E1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815" y="2645258"/>
            <a:ext cx="312450" cy="308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ZoneTexte 15">
            <a:extLst>
              <a:ext uri="{FF2B5EF4-FFF2-40B4-BE49-F238E27FC236}">
                <a16:creationId xmlns:a16="http://schemas.microsoft.com/office/drawing/2014/main" id="{3A82ACE0-7B6C-CB05-621A-88A3F6DDDC82}"/>
              </a:ext>
            </a:extLst>
          </p:cNvPr>
          <p:cNvSpPr txBox="1"/>
          <p:nvPr/>
        </p:nvSpPr>
        <p:spPr>
          <a:xfrm>
            <a:off x="10054056" y="2268352"/>
            <a:ext cx="3913549" cy="677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Before &amp; After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3" name="ZoneTexte 15">
            <a:extLst>
              <a:ext uri="{FF2B5EF4-FFF2-40B4-BE49-F238E27FC236}">
                <a16:creationId xmlns:a16="http://schemas.microsoft.com/office/drawing/2014/main" id="{77A33760-76A7-EDEC-EA3D-BE81D5BED3DD}"/>
              </a:ext>
            </a:extLst>
          </p:cNvPr>
          <p:cNvSpPr txBox="1"/>
          <p:nvPr/>
        </p:nvSpPr>
        <p:spPr>
          <a:xfrm>
            <a:off x="10408743" y="2606899"/>
            <a:ext cx="1811481" cy="1231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Before : Taking into account the </a:t>
            </a:r>
            <a:r>
              <a:rPr lang="en-US" sz="1800" b="0" i="0" u="sng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first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20 rounds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E8064D69-D911-0D23-E3BA-BF7DCDBEE909}"/>
              </a:ext>
            </a:extLst>
          </p:cNvPr>
          <p:cNvSpPr txBox="1"/>
          <p:nvPr/>
        </p:nvSpPr>
        <p:spPr>
          <a:xfrm>
            <a:off x="10414531" y="3720236"/>
            <a:ext cx="1805693" cy="1231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After : Taking into account the </a:t>
            </a:r>
            <a:r>
              <a:rPr lang="en-US" sz="1800" b="0" i="0" u="sng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last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20 rounds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non-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Paolo </a:t>
            </a:r>
            <a:r>
              <a:rPr lang="fr-FR" dirty="0" err="1"/>
              <a:t>Zeppini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RQ: </a:t>
            </a:r>
          </a:p>
          <a:p>
            <a:pPr lvl="1"/>
            <a:r>
              <a:rPr lang="fr-FR" dirty="0"/>
              <a:t>Do trading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more efficient?</a:t>
            </a:r>
          </a:p>
          <a:p>
            <a:pPr lvl="2"/>
            <a:r>
              <a:rPr lang="fr-FR" dirty="0"/>
              <a:t>Say yes: the no-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theorem</a:t>
            </a:r>
            <a:r>
              <a:rPr lang="fr-FR" dirty="0"/>
              <a:t> and the end of finance</a:t>
            </a:r>
          </a:p>
          <a:p>
            <a:pPr lvl="2"/>
            <a:r>
              <a:rPr lang="fr-FR" dirty="0"/>
              <a:t>Say no: trading </a:t>
            </a:r>
            <a:r>
              <a:rPr lang="fr-FR" dirty="0" err="1"/>
              <a:t>algorithms</a:t>
            </a:r>
            <a:r>
              <a:rPr lang="fr-FR" dirty="0"/>
              <a:t> as </a:t>
            </a:r>
            <a:r>
              <a:rPr lang="fr-FR" dirty="0" err="1"/>
              <a:t>behavioural</a:t>
            </a:r>
            <a:r>
              <a:rPr lang="fr-FR" dirty="0"/>
              <a:t> </a:t>
            </a:r>
            <a:r>
              <a:rPr lang="fr-FR" dirty="0" err="1"/>
              <a:t>biases</a:t>
            </a:r>
            <a:r>
              <a:rPr lang="fr-FR" dirty="0"/>
              <a:t> </a:t>
            </a:r>
            <a:r>
              <a:rPr lang="fr-FR" dirty="0" err="1"/>
              <a:t>amplifiers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Undergoing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and collaborations:</a:t>
            </a:r>
          </a:p>
          <a:p>
            <a:pPr lvl="1"/>
            <a:r>
              <a:rPr lang="fr-FR" dirty="0" err="1"/>
              <a:t>Develop</a:t>
            </a:r>
            <a:r>
              <a:rPr lang="fr-FR" dirty="0"/>
              <a:t> Machine Learning versions of </a:t>
            </a:r>
            <a:r>
              <a:rPr lang="fr-FR" dirty="0" err="1"/>
              <a:t>statistical</a:t>
            </a:r>
            <a:r>
              <a:rPr lang="fr-FR" dirty="0"/>
              <a:t> arbitrage trading </a:t>
            </a: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Error</a:t>
            </a:r>
            <a:r>
              <a:rPr lang="fr-FR" dirty="0"/>
              <a:t> Correction model (collab. </a:t>
            </a:r>
            <a:r>
              <a:rPr lang="fr-FR" dirty="0" err="1"/>
              <a:t>with</a:t>
            </a:r>
            <a:r>
              <a:rPr lang="fr-FR" dirty="0"/>
              <a:t> UCA Data Science)</a:t>
            </a:r>
          </a:p>
          <a:p>
            <a:pPr lvl="1"/>
            <a:r>
              <a:rPr lang="en-GB" sz="2400" dirty="0"/>
              <a:t>Experiments with price-extrapolation trading algorithms in the laboratory (LEEN and possible collab. with Osaka University and/or </a:t>
            </a:r>
            <a:r>
              <a:rPr lang="en-GB" sz="2400" dirty="0" err="1"/>
              <a:t>Waseda</a:t>
            </a:r>
            <a:r>
              <a:rPr lang="en-GB" sz="2400" dirty="0"/>
              <a:t> University, Tokyo)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62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32FF518-A92C-1BB2-DBCD-8667C3827F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0245" y="1810283"/>
            <a:ext cx="11718712" cy="4478758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fr-FR" sz="2600" b="1"/>
              <a:t>Motivation 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When a person receives advice after making a choice, his level of confidence is affected. His level of confidence can be translated into economics by the subjective probability that he believes an event will occur. </a:t>
            </a:r>
            <a:endParaRPr lang="fr-FR" sz="2000" b="1"/>
          </a:p>
          <a:p>
            <a:pPr marL="0" lvl="0" indent="0">
              <a:lnSpc>
                <a:spcPct val="70000"/>
              </a:lnSpc>
              <a:buNone/>
            </a:pPr>
            <a:r>
              <a:rPr lang="fr-FR" sz="2600" b="1"/>
              <a:t>Research Question :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Can an algorithm better influence the level of confidence of an individual than another human having the same observed performance?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AI algorithms evolve over time and improve. Are humans able to recalibrate their confidence level as an algorithm progresses?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Example: Google's translation algorithm has made big progress over the past 15 years, but many people still think it's inefficient.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Will an inefficient algorithm that is now good, influence an individual's level of confidence more? And will the individual follow it more?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000">
                <a:cs typeface="Times New Roman" pitchFamily="18"/>
              </a:rPr>
              <a:t>And at reverse, will an efficient algorithm that is now bad, influence an individual's level of confidence less ? And will the individual follow it less? 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000">
              <a:cs typeface="Times New Roman" pitchFamily="18"/>
            </a:endParaRP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81325E56-DF2F-F023-4A03-A4B2921916ED}"/>
              </a:ext>
            </a:extLst>
          </p:cNvPr>
          <p:cNvSpPr txBox="1"/>
          <p:nvPr/>
        </p:nvSpPr>
        <p:spPr>
          <a:xfrm>
            <a:off x="8133075" y="6385108"/>
            <a:ext cx="39573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(* Chevrier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&amp; Massoni (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BETA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75D61DEC-1BCE-F4DB-8633-EB61ED54D378}"/>
              </a:ext>
            </a:extLst>
          </p:cNvPr>
          <p:cNvSpPr txBox="1"/>
          <p:nvPr/>
        </p:nvSpPr>
        <p:spPr>
          <a:xfrm>
            <a:off x="138741" y="167764"/>
            <a:ext cx="1177395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Paper 2: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Metacognition, overconfidende and algorithm (AI) adviser </a:t>
            </a:r>
            <a:b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	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by: Chevrier (</a:t>
            </a: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GREDEG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&amp; Massoni (</a:t>
            </a: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BETA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Work in progress (start in October 2022)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5A64-9517-7841-B377-4CF48D863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5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impact of Augmented Reality (AR) on </a:t>
            </a:r>
            <a:br>
              <a:rPr lang="en-US" dirty="0"/>
            </a:br>
            <a:r>
              <a:rPr lang="en-US" dirty="0"/>
              <a:t>pro-environmental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98A2C-FD27-5D4C-B364-DEEAF7C42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3412"/>
            <a:ext cx="9144000" cy="840870"/>
          </a:xfrm>
        </p:spPr>
        <p:txBody>
          <a:bodyPr>
            <a:normAutofit/>
          </a:bodyPr>
          <a:lstStyle/>
          <a:p>
            <a:r>
              <a:rPr lang="en-US" sz="2000" b="1" i="1" dirty="0">
                <a:latin typeface="+mj-lt"/>
              </a:rPr>
              <a:t>Barbara </a:t>
            </a:r>
            <a:r>
              <a:rPr lang="en-US" sz="2000" b="1" i="1" dirty="0" err="1">
                <a:latin typeface="+mj-lt"/>
              </a:rPr>
              <a:t>Buljat</a:t>
            </a:r>
            <a:r>
              <a:rPr lang="en-US" sz="2000" b="1" i="1" dirty="0">
                <a:latin typeface="+mj-lt"/>
              </a:rPr>
              <a:t> Raymond, 4</a:t>
            </a:r>
            <a:r>
              <a:rPr lang="en-US" sz="2000" b="1" i="1" baseline="30000" dirty="0">
                <a:latin typeface="+mj-lt"/>
              </a:rPr>
              <a:t>th</a:t>
            </a:r>
            <a:r>
              <a:rPr lang="en-US" sz="2000" b="1" i="1" dirty="0">
                <a:latin typeface="+mj-lt"/>
              </a:rPr>
              <a:t> year PhD student, GREDEG</a:t>
            </a:r>
          </a:p>
          <a:p>
            <a:r>
              <a:rPr lang="en-US" sz="2000" i="1" dirty="0">
                <a:latin typeface="+mj-lt"/>
              </a:rPr>
              <a:t>Supervised by prof. Agnès </a:t>
            </a:r>
            <a:r>
              <a:rPr lang="en-US" sz="2000" i="1" dirty="0" err="1">
                <a:latin typeface="+mj-lt"/>
              </a:rPr>
              <a:t>Festré</a:t>
            </a:r>
            <a:r>
              <a:rPr lang="en-US" sz="2000" i="1" dirty="0">
                <a:latin typeface="+mj-lt"/>
              </a:rPr>
              <a:t> and prof. </a:t>
            </a:r>
            <a:r>
              <a:rPr lang="en-US" sz="2000" i="1" dirty="0" err="1">
                <a:latin typeface="+mj-lt"/>
              </a:rPr>
              <a:t>Lise</a:t>
            </a:r>
            <a:r>
              <a:rPr lang="en-US" sz="2000" i="1" dirty="0">
                <a:latin typeface="+mj-lt"/>
              </a:rPr>
              <a:t> Arena</a:t>
            </a:r>
          </a:p>
        </p:txBody>
      </p:sp>
    </p:spTree>
    <p:extLst>
      <p:ext uri="{BB962C8B-B14F-4D97-AF65-F5344CB8AC3E}">
        <p14:creationId xmlns:p14="http://schemas.microsoft.com/office/powerpoint/2010/main" val="394462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FEFAC6-A624-1745-BA45-9B4B1D83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PhD 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816A0-7BAB-A042-8F34-3FFEBA6A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0457"/>
            <a:ext cx="10516273" cy="47575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Combining qualitative (focus groups, interviews) and quantitative (lab experiment) methods in the process of designing, developing and evaluating a new green IT solution – </a:t>
            </a:r>
            <a:r>
              <a:rPr lang="en-US" sz="3200" b="1" dirty="0">
                <a:latin typeface="+mj-lt"/>
              </a:rPr>
              <a:t>pro-environmental Augmented Reality experiences that aim to motivate individual eco-friendly behavior</a:t>
            </a:r>
          </a:p>
        </p:txBody>
      </p:sp>
    </p:spTree>
    <p:extLst>
      <p:ext uri="{BB962C8B-B14F-4D97-AF65-F5344CB8AC3E}">
        <p14:creationId xmlns:p14="http://schemas.microsoft.com/office/powerpoint/2010/main" val="363627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FEFAC6-A624-1745-BA45-9B4B1D83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The experiment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816A0-7BAB-A042-8F34-3FFEBA6A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0457"/>
            <a:ext cx="4986843" cy="475750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We conducted an experiment to investigate how presenting a consequences of plastic pollution in AR format impacts pro-environmental behavior</a:t>
            </a:r>
          </a:p>
          <a:p>
            <a:r>
              <a:rPr lang="en-US" sz="2400" dirty="0">
                <a:latin typeface="+mj-lt"/>
              </a:rPr>
              <a:t>We compared the effect of AR treatment and no treatment (control), and tested how did the AR experience impact some internal psychological factors that influence pro-environmental behavior, and real pro-environmental behavior (willingness to donate to an environmental organization)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72AEDCD-F7F1-4247-82CC-45555F65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0" y="182880"/>
            <a:ext cx="5353034" cy="66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5AB20-E660-493F-991C-5CA0D2B4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8" y="1111086"/>
            <a:ext cx="6985042" cy="2620754"/>
          </a:xfrm>
        </p:spPr>
        <p:txBody>
          <a:bodyPr anchor="ctr">
            <a:normAutofit/>
          </a:bodyPr>
          <a:lstStyle/>
          <a:p>
            <a:pPr algn="l"/>
            <a:br>
              <a:rPr lang="en-US" sz="4600" b="1" dirty="0">
                <a:solidFill>
                  <a:srgbClr val="FFFFFF"/>
                </a:solidFill>
              </a:rPr>
            </a:br>
            <a:r>
              <a:rPr lang="en-US" sz="4600" b="1" dirty="0">
                <a:solidFill>
                  <a:srgbClr val="FFFFFF"/>
                </a:solidFill>
              </a:rPr>
              <a:t>The role of Emotions in </a:t>
            </a:r>
            <a:r>
              <a:rPr lang="en-US" altLang="zh-CN" sz="4600" b="1" dirty="0">
                <a:solidFill>
                  <a:srgbClr val="FFFFFF"/>
                </a:solidFill>
              </a:rPr>
              <a:t>economic</a:t>
            </a:r>
            <a:r>
              <a:rPr lang="en-US" sz="4600" b="1" dirty="0">
                <a:solidFill>
                  <a:srgbClr val="FFFFFF"/>
                </a:solidFill>
              </a:rPr>
              <a:t> </a:t>
            </a:r>
            <a:r>
              <a:rPr lang="en-US" altLang="zh-CN" sz="4600" b="1" dirty="0">
                <a:solidFill>
                  <a:srgbClr val="FFFFFF"/>
                </a:solidFill>
              </a:rPr>
              <a:t>decision </a:t>
            </a:r>
            <a:r>
              <a:rPr lang="en-US" sz="4600" b="1" dirty="0">
                <a:solidFill>
                  <a:srgbClr val="FFFFFF"/>
                </a:solidFill>
              </a:rPr>
              <a:t> </a:t>
            </a:r>
            <a:r>
              <a:rPr lang="en-US" altLang="zh-CN" sz="4600" b="1" dirty="0">
                <a:solidFill>
                  <a:srgbClr val="FFFFFF"/>
                </a:solidFill>
              </a:rPr>
              <a:t>— </a:t>
            </a:r>
            <a:br>
              <a:rPr lang="en-US" sz="4600" b="1" dirty="0">
                <a:solidFill>
                  <a:srgbClr val="FFFFFF"/>
                </a:solidFill>
              </a:rPr>
            </a:br>
            <a:r>
              <a:rPr lang="en-US" sz="4600" b="1" dirty="0">
                <a:solidFill>
                  <a:srgbClr val="FFFFFF"/>
                </a:solidFill>
              </a:rPr>
              <a:t>V</a:t>
            </a:r>
            <a:r>
              <a:rPr lang="en-US" sz="4600" b="1" i="1" dirty="0">
                <a:solidFill>
                  <a:srgbClr val="FFFFFF"/>
                </a:solidFill>
              </a:rPr>
              <a:t>ery preliminary Study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42C375-3A8C-47E1-AFA1-2F906DFE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6" y="4755199"/>
            <a:ext cx="4726459" cy="1322148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1B1B1B"/>
                </a:solidFill>
              </a:rPr>
              <a:t>Wenxin Xiong,</a:t>
            </a:r>
            <a:r>
              <a:rPr lang="zh-CN" altLang="en-US">
                <a:solidFill>
                  <a:srgbClr val="1B1B1B"/>
                </a:solidFill>
              </a:rPr>
              <a:t> </a:t>
            </a:r>
            <a:r>
              <a:rPr lang="en-US">
                <a:solidFill>
                  <a:srgbClr val="1B1B1B"/>
                </a:solidFill>
              </a:rPr>
              <a:t>Eric Guerci (GREDEG)</a:t>
            </a:r>
            <a:br>
              <a:rPr lang="en-US">
                <a:solidFill>
                  <a:srgbClr val="1B1B1B"/>
                </a:solidFill>
              </a:rPr>
            </a:br>
            <a:r>
              <a:rPr lang="en-US">
                <a:solidFill>
                  <a:srgbClr val="1B1B1B"/>
                </a:solidFill>
              </a:rPr>
              <a:t>Francois Bremond, Laura Ferrari (STARS, INRIA)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B34D6D-3352-25B4-61A2-5262C079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81" y="738908"/>
            <a:ext cx="2603921" cy="13019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9D673E-6457-8C7E-BE85-81710E2B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62" y="2782553"/>
            <a:ext cx="2606040" cy="12746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B5E906-EF99-1E93-3307-632389924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662" y="4935186"/>
            <a:ext cx="2606040" cy="10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7"/>
          <p:cNvSpPr/>
          <p:nvPr/>
        </p:nvSpPr>
        <p:spPr>
          <a:xfrm>
            <a:off x="-6" y="-2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Rectangle 9"/>
          <p:cNvSpPr/>
          <p:nvPr/>
        </p:nvSpPr>
        <p:spPr>
          <a:xfrm flipH="1">
            <a:off x="-2" y="-2"/>
            <a:ext cx="12191999" cy="159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597"/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Rectangle 11"/>
          <p:cNvSpPr/>
          <p:nvPr/>
        </p:nvSpPr>
        <p:spPr>
          <a:xfrm rot="10800000" flipH="1">
            <a:off x="-4" y="-1"/>
            <a:ext cx="8115308" cy="159074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rgbClr val="203864">
                  <a:alpha val="55000"/>
                </a:srgbClr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Rectangle 13"/>
          <p:cNvSpPr/>
          <p:nvPr/>
        </p:nvSpPr>
        <p:spPr>
          <a:xfrm flipH="1">
            <a:off x="8115299" y="-2"/>
            <a:ext cx="4076699" cy="1590744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Rectangle 15"/>
          <p:cNvSpPr/>
          <p:nvPr/>
        </p:nvSpPr>
        <p:spPr>
          <a:xfrm>
            <a:off x="459350" y="-2"/>
            <a:ext cx="11732646" cy="159743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rgbClr val="203864">
                  <a:alpha val="52000"/>
                </a:srgbClr>
              </a:gs>
            </a:gsLst>
            <a:lin ang="16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标题 1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2" cy="1033669"/>
          </a:xfrm>
          <a:prstGeom prst="rect">
            <a:avLst/>
          </a:prstGeom>
        </p:spPr>
        <p:txBody>
          <a:bodyPr/>
          <a:lstStyle>
            <a:lvl1pPr marL="857250" indent="-857250">
              <a:buSzPct val="100000"/>
              <a:buAutoNum type="romanUcPeriod"/>
              <a:defRPr sz="40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Research Gap</a:t>
            </a:r>
            <a:endParaRPr dirty="0"/>
          </a:p>
        </p:txBody>
      </p:sp>
      <p:sp>
        <p:nvSpPr>
          <p:cNvPr id="312" name="内容占位符 2"/>
          <p:cNvSpPr txBox="1">
            <a:spLocks noGrp="1"/>
          </p:cNvSpPr>
          <p:nvPr>
            <p:ph type="body" sz="quarter" idx="1"/>
          </p:nvPr>
        </p:nvSpPr>
        <p:spPr>
          <a:xfrm>
            <a:off x="1311639" y="2220998"/>
            <a:ext cx="9394843" cy="400005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u="sng" dirty="0"/>
              <a:t>Biosignals</a:t>
            </a:r>
            <a:r>
              <a:rPr dirty="0"/>
              <a:t> in emotion recognition</a:t>
            </a:r>
            <a:r>
              <a:rPr lang="en-US" dirty="0"/>
              <a:t> is widely used in psychology and medical research</a:t>
            </a:r>
          </a:p>
          <a:p>
            <a:endParaRPr lang="en-US" dirty="0"/>
          </a:p>
          <a:p>
            <a:r>
              <a:rPr lang="en-US" dirty="0"/>
              <a:t>Emotions are typically extrapolated from </a:t>
            </a:r>
            <a:r>
              <a:rPr lang="en-US" u="sng" dirty="0"/>
              <a:t>facial expressions (video). </a:t>
            </a:r>
            <a:r>
              <a:rPr lang="en-US" dirty="0"/>
              <a:t>Recently </a:t>
            </a:r>
            <a:r>
              <a:rPr lang="en-US" u="sng" dirty="0" err="1"/>
              <a:t>biosignals</a:t>
            </a:r>
            <a:r>
              <a:rPr lang="en-US" dirty="0"/>
              <a:t> have been introduced in the field.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Research gap: </a:t>
            </a:r>
          </a:p>
          <a:p>
            <a:pPr marL="0" indent="0">
              <a:buNone/>
            </a:pPr>
            <a:r>
              <a:rPr lang="en-US" dirty="0"/>
              <a:t>While some analyses display a strong overlap between psychological thinking and economic modelling, in most cases there is still </a:t>
            </a:r>
            <a:r>
              <a:rPr lang="en-US" u="sng" dirty="0"/>
              <a:t>a large gap between economic and psychological approaches to emotion research</a:t>
            </a:r>
            <a:r>
              <a:rPr lang="en-US" dirty="0"/>
              <a:t>. (</a:t>
            </a:r>
            <a:r>
              <a:rPr lang="en-US" dirty="0" err="1"/>
              <a:t>Wälde</a:t>
            </a:r>
            <a:r>
              <a:rPr lang="en-US" dirty="0"/>
              <a:t> K, Moors A., 2017)</a:t>
            </a:r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43097A-D591-F74F-1922-A4E3F24E01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7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22D3F-F028-A259-8B44-6C08A2AF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5200" kern="1200">
                <a:latin typeface="+mj-lt"/>
                <a:ea typeface="+mj-ea"/>
                <a:cs typeface="+mj-cs"/>
              </a:rPr>
              <a:t>Research Question</a:t>
            </a:r>
            <a:endParaRPr lang="en-US" sz="52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" name="内容占位符 2">
            <a:extLst>
              <a:ext uri="{FF2B5EF4-FFF2-40B4-BE49-F238E27FC236}">
                <a16:creationId xmlns:a16="http://schemas.microsoft.com/office/drawing/2014/main" id="{9BD647A7-BDCC-4C3F-627A-C3BDD67A35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0023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内容占位符 4"/>
          <p:cNvGraphicFramePr/>
          <p:nvPr/>
        </p:nvGraphicFramePr>
        <p:xfrm>
          <a:off x="1069734" y="1149688"/>
          <a:ext cx="10100226" cy="5717401"/>
        </p:xfrm>
        <a:graphic>
          <a:graphicData uri="http://schemas.openxmlformats.org/drawingml/2006/table">
            <a:tbl>
              <a:tblPr firstRow="1" firstCol="1"/>
              <a:tblGrid>
                <a:gridCol w="521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669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600" b="1" dirty="0">
                          <a:solidFill>
                            <a:srgbClr val="404040"/>
                          </a:solidFill>
                        </a:rPr>
                        <a:t>Series of the measurement tools</a:t>
                      </a:r>
                    </a:p>
                  </a:txBody>
                  <a:tcPr marL="91068" marR="91068" marT="91068" marB="91068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Measurements</a:t>
                      </a:r>
                    </a:p>
                  </a:txBody>
                  <a:tcPr marL="91068" marR="91068" marT="91068" marB="9106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993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800" dirty="0"/>
                    </a:p>
                  </a:txBody>
                  <a:tcPr marL="78925" marR="78925" marT="78925" marB="78925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Eye-tracking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30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Screen recording and frontal camera recording</a:t>
                      </a:r>
                    </a:p>
                  </a:txBody>
                  <a:tcPr marL="78925" marR="78925" marT="78925" marB="78925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449">
                <a:tc vMerge="1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/>
                    </a:p>
                  </a:txBody>
                  <a:tcPr marL="123200" marR="123200" marT="123200" marB="123200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Facial emotion analysis 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551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EDA (Electro Dermal Activity)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PPG:  Photo </a:t>
                      </a:r>
                      <a:r>
                        <a:rPr sz="1600" dirty="0" err="1"/>
                        <a:t>Plethysmogram</a:t>
                      </a:r>
                      <a:r>
                        <a:rPr sz="1600" dirty="0"/>
                        <a:t> </a:t>
                      </a:r>
                      <a:endParaRPr sz="16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ECG: Electrocardiography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EEG: Electroencephalography </a:t>
                      </a:r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D5779F-F49A-0FAF-DCFC-0F382FFE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spcAft>
                <a:spcPts val="600"/>
              </a:spcAft>
            </a:pPr>
            <a:fld id="{86CB4B4D-7CA3-9044-876B-883B54F8677D}" type="slidenum"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hangingPunct="1">
                <a:spcAft>
                  <a:spcPts val="600"/>
                </a:spcAft>
              </a:pPr>
              <a:t>37</a:t>
            </a:fld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61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73" y="3382875"/>
            <a:ext cx="2367327" cy="1538762"/>
          </a:xfrm>
          <a:prstGeom prst="rect">
            <a:avLst/>
          </a:prstGeom>
        </p:spPr>
      </p:pic>
      <p:pic>
        <p:nvPicPr>
          <p:cNvPr id="360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07" y="1932848"/>
            <a:ext cx="1351832" cy="1351832"/>
          </a:xfrm>
          <a:prstGeom prst="rect">
            <a:avLst/>
          </a:prstGeom>
        </p:spPr>
      </p:pic>
      <p:pic>
        <p:nvPicPr>
          <p:cNvPr id="362" name="图片 6" descr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50" y="5323005"/>
            <a:ext cx="1033345" cy="103334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C466A27-65E9-C05F-1863-ACD9B094F70E}"/>
              </a:ext>
            </a:extLst>
          </p:cNvPr>
          <p:cNvSpPr/>
          <p:nvPr/>
        </p:nvSpPr>
        <p:spPr>
          <a:xfrm>
            <a:off x="260500" y="241802"/>
            <a:ext cx="9721700" cy="80969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8" name="标题 1"/>
          <p:cNvSpPr txBox="1">
            <a:spLocks noGrp="1"/>
          </p:cNvSpPr>
          <p:nvPr>
            <p:ph type="title"/>
          </p:nvPr>
        </p:nvSpPr>
        <p:spPr>
          <a:xfrm>
            <a:off x="1069734" y="315890"/>
            <a:ext cx="4299374" cy="6642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Measuring Devices</a:t>
            </a:r>
          </a:p>
        </p:txBody>
      </p:sp>
    </p:spTree>
    <p:extLst>
      <p:ext uri="{BB962C8B-B14F-4D97-AF65-F5344CB8AC3E}">
        <p14:creationId xmlns:p14="http://schemas.microsoft.com/office/powerpoint/2010/main" val="3704119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992DC-73A0-4E0C-B0E8-5C912CE9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Calibration Videos of Emotional Experience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082BE-CD8D-4182-BB3B-8BCFA946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 our experiment, we take calibration videos from </a:t>
            </a:r>
            <a:r>
              <a:rPr lang="en-US" sz="2400" i="1" u="sng" dirty="0"/>
              <a:t>Film Stim</a:t>
            </a:r>
            <a:r>
              <a:rPr lang="en-US" sz="2400" dirty="0"/>
              <a:t>, this is a website where links to a database of emotion-eliciting films. we use this part to formalize participants’ emotion.</a:t>
            </a:r>
          </a:p>
          <a:p>
            <a:endParaRPr lang="en-US" sz="2400" dirty="0"/>
          </a:p>
          <a:p>
            <a:r>
              <a:rPr lang="en-US" sz="2400" dirty="0"/>
              <a:t>Positive Emotion (Amusement) </a:t>
            </a:r>
          </a:p>
          <a:p>
            <a:r>
              <a:rPr lang="en-US" sz="2400" dirty="0"/>
              <a:t>Natural Emotion </a:t>
            </a:r>
          </a:p>
          <a:p>
            <a:r>
              <a:rPr lang="en-US" sz="2400" dirty="0"/>
              <a:t>Negative Emotion (Fear, Sadness)</a:t>
            </a:r>
          </a:p>
        </p:txBody>
      </p:sp>
    </p:spTree>
    <p:extLst>
      <p:ext uri="{BB962C8B-B14F-4D97-AF65-F5344CB8AC3E}">
        <p14:creationId xmlns:p14="http://schemas.microsoft.com/office/powerpoint/2010/main" val="76746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9"/>
          <p:cNvSpPr/>
          <p:nvPr/>
        </p:nvSpPr>
        <p:spPr>
          <a:xfrm>
            <a:off x="-4" y="-1649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Rectangle 11"/>
          <p:cNvSpPr/>
          <p:nvPr/>
        </p:nvSpPr>
        <p:spPr>
          <a:xfrm rot="10800000" flipH="1">
            <a:off x="1" y="-1"/>
            <a:ext cx="12192000" cy="1575957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rgbClr val="2F5597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Rectangle 13"/>
          <p:cNvSpPr/>
          <p:nvPr/>
        </p:nvSpPr>
        <p:spPr>
          <a:xfrm>
            <a:off x="0" y="-1"/>
            <a:ext cx="8128856" cy="1575463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rgbClr val="8FAADC">
                  <a:alpha val="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Rectangle 15"/>
          <p:cNvSpPr/>
          <p:nvPr/>
        </p:nvSpPr>
        <p:spPr>
          <a:xfrm flipH="1">
            <a:off x="-3" y="-1"/>
            <a:ext cx="12192003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文本框 1"/>
          <p:cNvSpPr txBox="1"/>
          <p:nvPr/>
        </p:nvSpPr>
        <p:spPr>
          <a:xfrm>
            <a:off x="745433" y="248038"/>
            <a:ext cx="10352058" cy="908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600"/>
              </a:spcBef>
              <a:defRPr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dirty="0"/>
              <a:t>Experiment Design: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Emotional </a:t>
            </a:r>
            <a:r>
              <a:rPr sz="2800" dirty="0">
                <a:solidFill>
                  <a:schemeClr val="bg1"/>
                </a:solidFill>
              </a:rPr>
              <a:t>experience Task</a:t>
            </a:r>
          </a:p>
        </p:txBody>
      </p:sp>
      <p:pic>
        <p:nvPicPr>
          <p:cNvPr id="435" name="内容占位符 4" descr="内容占位符 4"/>
          <p:cNvPicPr>
            <a:picLocks noChangeAspect="1"/>
          </p:cNvPicPr>
          <p:nvPr/>
        </p:nvPicPr>
        <p:blipFill>
          <a:blip r:embed="rId2"/>
          <a:srcRect l="283" t="8944" b="8903"/>
          <a:stretch>
            <a:fillRect/>
          </a:stretch>
        </p:blipFill>
        <p:spPr>
          <a:xfrm>
            <a:off x="1234231" y="1604164"/>
            <a:ext cx="9496399" cy="52223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803B17-B8A1-9870-C393-9A2E1AD17EA7}"/>
              </a:ext>
            </a:extLst>
          </p:cNvPr>
          <p:cNvSpPr txBox="1"/>
          <p:nvPr/>
        </p:nvSpPr>
        <p:spPr>
          <a:xfrm>
            <a:off x="339437" y="3678382"/>
            <a:ext cx="12607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60 participants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275174-225F-4BB9-3BEF-A688389043C5}"/>
              </a:ext>
            </a:extLst>
          </p:cNvPr>
          <p:cNvSpPr txBox="1"/>
          <p:nvPr/>
        </p:nvSpPr>
        <p:spPr>
          <a:xfrm>
            <a:off x="6490742" y="4661941"/>
            <a:ext cx="29530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（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self-assessment manikin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）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D913C7-1B0F-7D89-8FBC-498728E1CD80}"/>
              </a:ext>
            </a:extLst>
          </p:cNvPr>
          <p:cNvSpPr/>
          <p:nvPr/>
        </p:nvSpPr>
        <p:spPr>
          <a:xfrm>
            <a:off x="6970422" y="3255785"/>
            <a:ext cx="1120954" cy="1491521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66A01E-6EF4-AA3C-5483-C532E29D9C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5FEC15A-E4F7-240D-E475-2B671F41293C}"/>
              </a:ext>
            </a:extLst>
          </p:cNvPr>
          <p:cNvSpPr/>
          <p:nvPr/>
        </p:nvSpPr>
        <p:spPr>
          <a:xfrm>
            <a:off x="5936105" y="1997627"/>
            <a:ext cx="1528996" cy="89568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8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Zakaria </a:t>
            </a:r>
            <a:r>
              <a:rPr lang="fr-FR" dirty="0" err="1"/>
              <a:t>Babutsidze</a:t>
            </a:r>
            <a:endParaRPr lang="fr-FR" dirty="0"/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RQ:</a:t>
            </a:r>
          </a:p>
          <a:p>
            <a:pPr lvl="1"/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interaction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bots (AI-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operated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accounts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on twitter change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behavior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 twitter user (on twitter)?</a:t>
            </a:r>
          </a:p>
          <a:p>
            <a:pPr mar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Methods: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uasi-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experimental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design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applied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large-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scale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twitter data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Research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results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es,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significant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lasting change in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terms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twitting</a:t>
            </a: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frequency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as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various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characteristics</a:t>
            </a: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tweet performance (i.e., engagement)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8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A3BE435E-31CE-E04B-8A6F-F84B1534E3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33413" algn="l">
              <a:spcAft>
                <a:spcPct val="50000"/>
              </a:spcAft>
            </a:pPr>
            <a:r>
              <a:rPr lang="en-US" alt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will be watching a </a:t>
            </a:r>
            <a:r>
              <a:rPr lang="en-US" altLang="en-US" sz="21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 minute film</a:t>
            </a:r>
            <a:r>
              <a:rPr lang="en-US" alt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Please watch very carefully and try to understand what each character is feeling or thinking.</a:t>
            </a:r>
            <a:br>
              <a:rPr lang="en-US" alt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2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B4DAF5-0A3E-50EE-66ED-9C63DF61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23" y="2660287"/>
            <a:ext cx="4895151" cy="364688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D613D2-3A3F-01CE-996C-ADDAFC2614EF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FFFF"/>
                </a:solidFill>
              </a:rPr>
              <a:t>A </a:t>
            </a:r>
            <a:r>
              <a:rPr lang="en-US" altLang="zh-CN" sz="2000">
                <a:solidFill>
                  <a:srgbClr val="FFFFFF"/>
                </a:solidFill>
              </a:rPr>
              <a:t>M</a:t>
            </a:r>
            <a:r>
              <a:rPr lang="en-US" altLang="en-US" sz="2000">
                <a:solidFill>
                  <a:srgbClr val="FFFFFF"/>
                </a:solidFill>
              </a:rPr>
              <a:t>ovie for the </a:t>
            </a:r>
            <a:r>
              <a:rPr lang="en-US" altLang="zh-CN" sz="2000">
                <a:solidFill>
                  <a:srgbClr val="FFFFFF"/>
                </a:solidFill>
              </a:rPr>
              <a:t>A</a:t>
            </a:r>
            <a:r>
              <a:rPr lang="en-US" altLang="en-US" sz="2000">
                <a:solidFill>
                  <a:srgbClr val="FFFFFF"/>
                </a:solidFill>
              </a:rPr>
              <a:t>ssessment of </a:t>
            </a:r>
            <a:r>
              <a:rPr lang="en-US" altLang="zh-CN" sz="2000">
                <a:solidFill>
                  <a:srgbClr val="FFFFFF"/>
                </a:solidFill>
              </a:rPr>
              <a:t>S</a:t>
            </a:r>
            <a:r>
              <a:rPr lang="en-US" altLang="en-US" sz="2000">
                <a:solidFill>
                  <a:srgbClr val="FFFFFF"/>
                </a:solidFill>
              </a:rPr>
              <a:t>ocial Cognition (MASC)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9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B9AAB8-352D-F6D3-147B-F45D3CCF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Facial expression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51EE4939-C433-3175-2974-FAEE1CAF4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6" y="1966293"/>
            <a:ext cx="9839026" cy="445216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5348AD-BDBF-60CC-EF0D-9EA7216E39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04319" y="645566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spcAft>
                <a:spcPts val="600"/>
              </a:spcAft>
            </a:pPr>
            <a:fld id="{86CB4B4D-7CA3-9044-876B-883B54F8677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hangingPunct="1">
                <a:spcAft>
                  <a:spcPts val="600"/>
                </a:spcAft>
              </a:pPr>
              <a:t>41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47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 idx="4294967295"/>
          </p:nvPr>
        </p:nvSpPr>
        <p:spPr>
          <a:xfrm>
            <a:off x="616624" y="468153"/>
            <a:ext cx="10007600" cy="12731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the participants during the emotional experience </a:t>
            </a: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24" y="2071549"/>
            <a:ext cx="8990047" cy="32101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7066809" y="2574550"/>
            <a:ext cx="1150522" cy="95895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416" b="1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ML Classifier </a:t>
            </a:r>
            <a:endParaRPr sz="1416" b="1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8613049" y="2598042"/>
            <a:ext cx="1654105" cy="95895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540" b="1" kern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Happy/Sad/Fear/Angry</a:t>
            </a:r>
            <a:endParaRPr sz="1540" b="1" kern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3194563" y="2047333"/>
            <a:ext cx="1654106" cy="217173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971" b="1" kern="0" dirty="0">
                <a:solidFill>
                  <a:srgbClr val="292929"/>
                </a:solidFill>
                <a:latin typeface="Nunito"/>
                <a:ea typeface="Nunito"/>
                <a:cs typeface="Nunito"/>
                <a:sym typeface="Nunito"/>
              </a:rPr>
              <a:t>PPG</a:t>
            </a:r>
            <a:endParaRPr sz="1971" b="1" kern="0" dirty="0">
              <a:solidFill>
                <a:srgbClr val="292929"/>
              </a:solidFill>
              <a:latin typeface="Nunito"/>
              <a:ea typeface="Nunito"/>
              <a:cs typeface="Nunito"/>
              <a:sym typeface="Nunito"/>
            </a:endParaRPr>
          </a:p>
          <a:p>
            <a:pPr defTabSz="563088">
              <a:buClr>
                <a:srgbClr val="000000"/>
              </a:buClr>
            </a:pPr>
            <a:endParaRPr sz="1971" b="1" kern="0" dirty="0">
              <a:solidFill>
                <a:srgbClr val="292929"/>
              </a:solidFill>
              <a:latin typeface="Nunito"/>
              <a:ea typeface="Nunito"/>
              <a:cs typeface="Nunito"/>
              <a:sym typeface="Nunito"/>
            </a:endParaRPr>
          </a:p>
          <a:p>
            <a:pPr defTabSz="563088">
              <a:buClr>
                <a:srgbClr val="000000"/>
              </a:buClr>
            </a:pPr>
            <a:r>
              <a:rPr lang="en-GB" sz="1971" b="1" kern="0" dirty="0">
                <a:solidFill>
                  <a:srgbClr val="292929"/>
                </a:solidFill>
                <a:latin typeface="Nunito"/>
                <a:ea typeface="Nunito"/>
                <a:cs typeface="Nunito"/>
                <a:sym typeface="Nunito"/>
              </a:rPr>
              <a:t>ECG</a:t>
            </a:r>
            <a:endParaRPr sz="1971" b="1" kern="0" dirty="0">
              <a:solidFill>
                <a:srgbClr val="292929"/>
              </a:solidFill>
              <a:latin typeface="Nunito"/>
              <a:ea typeface="Nunito"/>
              <a:cs typeface="Nunito"/>
              <a:sym typeface="Nunito"/>
            </a:endParaRPr>
          </a:p>
          <a:p>
            <a:pPr defTabSz="563088">
              <a:buClr>
                <a:srgbClr val="000000"/>
              </a:buClr>
            </a:pPr>
            <a:endParaRPr sz="1971" b="1" kern="0" dirty="0">
              <a:solidFill>
                <a:srgbClr val="292929"/>
              </a:solidFill>
              <a:latin typeface="Nunito"/>
              <a:ea typeface="Nunito"/>
              <a:cs typeface="Nunito"/>
              <a:sym typeface="Nunito"/>
            </a:endParaRPr>
          </a:p>
          <a:p>
            <a:pPr defTabSz="563088">
              <a:buClr>
                <a:srgbClr val="000000"/>
              </a:buClr>
            </a:pPr>
            <a:r>
              <a:rPr lang="en-GB" sz="1971" b="1" kern="0" dirty="0">
                <a:solidFill>
                  <a:srgbClr val="292929"/>
                </a:solidFill>
                <a:latin typeface="Nunito"/>
                <a:ea typeface="Nunito"/>
                <a:cs typeface="Nunito"/>
                <a:sym typeface="Nunito"/>
              </a:rPr>
              <a:t>EDA</a:t>
            </a:r>
            <a:endParaRPr sz="1971" b="1" kern="0" dirty="0">
              <a:solidFill>
                <a:srgbClr val="2929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5414625" y="2130764"/>
            <a:ext cx="1087713" cy="3504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478" b="1" kern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Feature 1</a:t>
            </a:r>
            <a:endParaRPr sz="1478" b="1" kern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5382468" y="2633710"/>
            <a:ext cx="1150522" cy="41675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478" b="1" kern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Feature 2</a:t>
            </a:r>
            <a:endParaRPr sz="1478" b="1" kern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5382466" y="3802012"/>
            <a:ext cx="1081616" cy="41675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416" b="1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Feature n</a:t>
            </a:r>
            <a:endParaRPr sz="1416" b="1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092240" y="4786451"/>
            <a:ext cx="10530935" cy="72840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6298" tIns="56298" rIns="56298" bIns="56298" anchor="ctr" anchorCtr="0">
            <a:noAutofit/>
          </a:bodyPr>
          <a:lstStyle/>
          <a:p>
            <a:pPr defTabSz="563088">
              <a:buClr>
                <a:srgbClr val="000000"/>
              </a:buClr>
            </a:pPr>
            <a:r>
              <a:rPr lang="en-GB" sz="1909" b="1" kern="0" dirty="0">
                <a:solidFill>
                  <a:srgbClr val="00796B"/>
                </a:solidFill>
                <a:latin typeface="Nunito"/>
                <a:ea typeface="Nunito"/>
                <a:cs typeface="Nunito"/>
                <a:sym typeface="Nunito"/>
              </a:rPr>
              <a:t>Project : To Classify the Emotions Using PPG, ECG, and EDA/GSR </a:t>
            </a:r>
            <a:r>
              <a:rPr lang="en-GB" sz="1909" b="1" kern="0" dirty="0" err="1">
                <a:solidFill>
                  <a:srgbClr val="00796B"/>
                </a:solidFill>
                <a:latin typeface="Nunito"/>
                <a:ea typeface="Nunito"/>
                <a:cs typeface="Nunito"/>
                <a:sym typeface="Nunito"/>
              </a:rPr>
              <a:t>BioSignals</a:t>
            </a:r>
            <a:endParaRPr sz="1909" b="1" kern="0" dirty="0">
              <a:solidFill>
                <a:srgbClr val="00796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87942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DBF14-96B6-400C-917C-BA418C49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38" y="214639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Emotion Features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E216FF-720A-487E-BFB2-B6656673F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98" y="1427993"/>
            <a:ext cx="9192828" cy="877764"/>
          </a:xfrm>
        </p:spPr>
        <p:txBody>
          <a:bodyPr anchor="ctr">
            <a:noAutofit/>
          </a:bodyPr>
          <a:lstStyle/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ea typeface="Calibri"/>
                <a:cs typeface="Calibri"/>
                <a:sym typeface="Calibri"/>
              </a:rPr>
              <a:t>Machine Learning Pipeline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Final Goal : To Extract the meaningful Features from EEG,ECG, and GSR Bio-Signals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Google Shape;156;p16">
            <a:extLst>
              <a:ext uri="{FF2B5EF4-FFF2-40B4-BE49-F238E27FC236}">
                <a16:creationId xmlns:a16="http://schemas.microsoft.com/office/drawing/2014/main" id="{F7F7CAC9-439A-404D-AC9F-A6A0DDA9CA34}"/>
              </a:ext>
            </a:extLst>
          </p:cNvPr>
          <p:cNvSpPr/>
          <p:nvPr/>
        </p:nvSpPr>
        <p:spPr>
          <a:xfrm>
            <a:off x="356827" y="4150748"/>
            <a:ext cx="546443" cy="99017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378" tIns="42674" rIns="85378" bIns="42674" anchor="ctr" anchorCtr="0">
            <a:noAutofit/>
          </a:bodyPr>
          <a:lstStyle/>
          <a:p>
            <a:r>
              <a:rPr lang="en-GB" sz="1663" dirty="0">
                <a:latin typeface="Calibri"/>
                <a:ea typeface="Calibri"/>
                <a:cs typeface="Calibri"/>
                <a:sym typeface="Calibri"/>
              </a:rPr>
              <a:t>EEG</a:t>
            </a:r>
            <a:endParaRPr sz="1663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663" dirty="0">
                <a:latin typeface="Calibri"/>
                <a:ea typeface="Calibri"/>
                <a:cs typeface="Calibri"/>
                <a:sym typeface="Calibri"/>
              </a:rPr>
              <a:t>ECG</a:t>
            </a:r>
            <a:endParaRPr sz="1663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663" dirty="0">
                <a:latin typeface="Calibri"/>
                <a:ea typeface="Calibri"/>
                <a:cs typeface="Calibri"/>
                <a:sym typeface="Calibri"/>
              </a:rPr>
              <a:t>GSR</a:t>
            </a:r>
            <a:endParaRPr sz="166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7;p16">
            <a:extLst>
              <a:ext uri="{FF2B5EF4-FFF2-40B4-BE49-F238E27FC236}">
                <a16:creationId xmlns:a16="http://schemas.microsoft.com/office/drawing/2014/main" id="{553FDBFB-1B46-4AB1-AC83-576626C8F1A6}"/>
              </a:ext>
            </a:extLst>
          </p:cNvPr>
          <p:cNvSpPr/>
          <p:nvPr/>
        </p:nvSpPr>
        <p:spPr>
          <a:xfrm>
            <a:off x="1260098" y="3066275"/>
            <a:ext cx="2223504" cy="296701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378" tIns="42674" rIns="85378" bIns="42674" anchor="ctr" anchorCtr="0">
            <a:noAutofit/>
          </a:bodyPr>
          <a:lstStyle/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Pre –Pre-processing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Data Normalization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Down sampling (~128Hz)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Filtering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Artifact Removal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8;p16">
            <a:extLst>
              <a:ext uri="{FF2B5EF4-FFF2-40B4-BE49-F238E27FC236}">
                <a16:creationId xmlns:a16="http://schemas.microsoft.com/office/drawing/2014/main" id="{82AA469A-78E1-400E-AD4E-848C16C206DA}"/>
              </a:ext>
            </a:extLst>
          </p:cNvPr>
          <p:cNvSpPr/>
          <p:nvPr/>
        </p:nvSpPr>
        <p:spPr>
          <a:xfrm>
            <a:off x="3865969" y="3068738"/>
            <a:ext cx="2293101" cy="296701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378" tIns="42674" rIns="85378" bIns="42674" anchor="ctr" anchorCtr="0">
            <a:noAutofit/>
          </a:bodyPr>
          <a:lstStyle/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Feature –Extraction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Wavelet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time/frequency (statistical, PSD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Entropy,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Non-linear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161;p16">
            <a:extLst>
              <a:ext uri="{FF2B5EF4-FFF2-40B4-BE49-F238E27FC236}">
                <a16:creationId xmlns:a16="http://schemas.microsoft.com/office/drawing/2014/main" id="{F67AC5AF-8B14-43AA-B6F3-BE8DBA1B2953}"/>
              </a:ext>
            </a:extLst>
          </p:cNvPr>
          <p:cNvCxnSpPr/>
          <p:nvPr/>
        </p:nvCxnSpPr>
        <p:spPr>
          <a:xfrm rot="10800000" flipH="1">
            <a:off x="906183" y="4644987"/>
            <a:ext cx="379258" cy="1663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7" name="Google Shape;162;p16">
            <a:extLst>
              <a:ext uri="{FF2B5EF4-FFF2-40B4-BE49-F238E27FC236}">
                <a16:creationId xmlns:a16="http://schemas.microsoft.com/office/drawing/2014/main" id="{4629A53B-5301-47DD-9A11-1B93B22BE785}"/>
              </a:ext>
            </a:extLst>
          </p:cNvPr>
          <p:cNvSpPr/>
          <p:nvPr/>
        </p:nvSpPr>
        <p:spPr>
          <a:xfrm>
            <a:off x="6477581" y="3068660"/>
            <a:ext cx="2980126" cy="296701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378" tIns="42674" rIns="85378" bIns="42674" anchor="ctr" anchorCtr="0">
            <a:noAutofit/>
          </a:bodyPr>
          <a:lstStyle/>
          <a:p>
            <a:endParaRPr sz="1971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971" b="1" dirty="0">
                <a:latin typeface="Calibri"/>
                <a:ea typeface="Calibri"/>
                <a:cs typeface="Calibri"/>
                <a:sym typeface="Calibri"/>
              </a:rPr>
              <a:t>Feature –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dirty="0">
                <a:latin typeface="Calibri"/>
                <a:ea typeface="Calibri"/>
                <a:cs typeface="Calibri"/>
                <a:sym typeface="Calibri"/>
              </a:rPr>
              <a:t>Relief(Highest value - Weights)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b="1" dirty="0">
                <a:latin typeface="Calibri"/>
                <a:ea typeface="Calibri"/>
                <a:cs typeface="Calibri"/>
                <a:sym typeface="Calibri"/>
              </a:rPr>
              <a:t>RFE( </a:t>
            </a:r>
            <a:r>
              <a:rPr lang="en-GB" sz="1971" b="1" dirty="0" err="1">
                <a:latin typeface="Calibri"/>
                <a:ea typeface="Calibri"/>
                <a:cs typeface="Calibri"/>
                <a:sym typeface="Calibri"/>
              </a:rPr>
              <a:t>Sklearn</a:t>
            </a:r>
            <a:r>
              <a:rPr lang="en-GB" sz="1971" b="1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dirty="0">
                <a:latin typeface="Calibri"/>
                <a:ea typeface="Calibri"/>
                <a:cs typeface="Calibri"/>
                <a:sym typeface="Calibri"/>
              </a:rPr>
              <a:t>Min Redundancy Max Redundancy – MRMR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dirty="0">
                <a:latin typeface="Calibri"/>
                <a:ea typeface="Calibri"/>
                <a:cs typeface="Calibri"/>
                <a:sym typeface="Calibri"/>
              </a:rPr>
              <a:t>Effect Size - Based on Feature Selection  </a:t>
            </a:r>
            <a:endParaRPr sz="197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63;p16">
            <a:extLst>
              <a:ext uri="{FF2B5EF4-FFF2-40B4-BE49-F238E27FC236}">
                <a16:creationId xmlns:a16="http://schemas.microsoft.com/office/drawing/2014/main" id="{7A4A4FCA-BBB0-4288-8233-ABB70BAF5E78}"/>
              </a:ext>
            </a:extLst>
          </p:cNvPr>
          <p:cNvCxnSpPr>
            <a:stCxn id="13" idx="3"/>
          </p:cNvCxnSpPr>
          <p:nvPr/>
        </p:nvCxnSpPr>
        <p:spPr>
          <a:xfrm>
            <a:off x="6159069" y="4552243"/>
            <a:ext cx="318666" cy="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9" name="Google Shape;164;p16">
            <a:extLst>
              <a:ext uri="{FF2B5EF4-FFF2-40B4-BE49-F238E27FC236}">
                <a16:creationId xmlns:a16="http://schemas.microsoft.com/office/drawing/2014/main" id="{6B41BF91-B021-4C93-BDC5-9AD1BDAB723B}"/>
              </a:ext>
            </a:extLst>
          </p:cNvPr>
          <p:cNvCxnSpPr/>
          <p:nvPr/>
        </p:nvCxnSpPr>
        <p:spPr>
          <a:xfrm rot="10800000" flipH="1">
            <a:off x="3483795" y="4644987"/>
            <a:ext cx="379258" cy="1663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0" name="Google Shape;165;p16">
            <a:extLst>
              <a:ext uri="{FF2B5EF4-FFF2-40B4-BE49-F238E27FC236}">
                <a16:creationId xmlns:a16="http://schemas.microsoft.com/office/drawing/2014/main" id="{56537CE6-097A-4B6E-949D-18B909123939}"/>
              </a:ext>
            </a:extLst>
          </p:cNvPr>
          <p:cNvSpPr/>
          <p:nvPr/>
        </p:nvSpPr>
        <p:spPr>
          <a:xfrm>
            <a:off x="9776049" y="3068738"/>
            <a:ext cx="1967046" cy="296701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378" tIns="42674" rIns="85378" bIns="42674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b="1" dirty="0">
                <a:latin typeface="Calibri"/>
                <a:ea typeface="Calibri"/>
                <a:cs typeface="Calibri"/>
                <a:sym typeface="Calibri"/>
              </a:rPr>
              <a:t>Classification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dirty="0">
                <a:latin typeface="Calibri"/>
                <a:ea typeface="Calibri"/>
                <a:cs typeface="Calibri"/>
                <a:sym typeface="Calibri"/>
              </a:rPr>
              <a:t>ML(SVM, RF, and Boosting Algorithms)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71" dirty="0">
                <a:latin typeface="Calibri"/>
                <a:ea typeface="Calibri"/>
                <a:cs typeface="Calibri"/>
                <a:sym typeface="Calibri"/>
              </a:rPr>
              <a:t>DL(CNN and LSTM etc.)</a:t>
            </a:r>
            <a:endParaRPr sz="1971" dirty="0">
              <a:latin typeface="Calibri"/>
              <a:ea typeface="Calibri"/>
              <a:cs typeface="Calibri"/>
              <a:sym typeface="Calibri"/>
            </a:endParaRPr>
          </a:p>
          <a:p>
            <a:endParaRPr sz="197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166;p16">
            <a:extLst>
              <a:ext uri="{FF2B5EF4-FFF2-40B4-BE49-F238E27FC236}">
                <a16:creationId xmlns:a16="http://schemas.microsoft.com/office/drawing/2014/main" id="{3D9F0D38-B6FF-48D2-8FD0-91FC1F747D41}"/>
              </a:ext>
            </a:extLst>
          </p:cNvPr>
          <p:cNvCxnSpPr/>
          <p:nvPr/>
        </p:nvCxnSpPr>
        <p:spPr>
          <a:xfrm>
            <a:off x="9457533" y="4645843"/>
            <a:ext cx="318666" cy="0"/>
          </a:xfrm>
          <a:prstGeom prst="straightConnector1">
            <a:avLst/>
          </a:prstGeom>
          <a:noFill/>
          <a:ln w="25400" cap="flat" cmpd="sng">
            <a:solidFill>
              <a:srgbClr val="4472C4"/>
            </a:solidFill>
            <a:prstDash val="solid"/>
            <a:miter lim="800000"/>
            <a:headEnd type="none" w="sm" len="sm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741297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293;p9"/>
          <p:cNvSpPr txBox="1"/>
          <p:nvPr/>
        </p:nvSpPr>
        <p:spPr>
          <a:xfrm>
            <a:off x="3109019" y="-626072"/>
            <a:ext cx="107156" cy="19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448" name="Google Shape;295;p9"/>
          <p:cNvSpPr txBox="1"/>
          <p:nvPr/>
        </p:nvSpPr>
        <p:spPr>
          <a:xfrm>
            <a:off x="2461490" y="-21628"/>
            <a:ext cx="8207817" cy="71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3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Questionnaire - LUX Label</a:t>
            </a:r>
          </a:p>
        </p:txBody>
      </p:sp>
      <p:sp>
        <p:nvSpPr>
          <p:cNvPr id="449" name="Google Shape;296;p9"/>
          <p:cNvSpPr txBox="1"/>
          <p:nvPr/>
        </p:nvSpPr>
        <p:spPr>
          <a:xfrm>
            <a:off x="-651867" y="2646660"/>
            <a:ext cx="107156" cy="19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450" name="Google Shape;297;p9" descr="Google Shape;297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41" y="3649675"/>
            <a:ext cx="5311131" cy="2906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Google Shape;298;p9" descr="Google Shape;298;p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79" y="3236910"/>
            <a:ext cx="3593740" cy="29971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5" name="Google Shape;299;p9"/>
          <p:cNvGrpSpPr/>
          <p:nvPr/>
        </p:nvGrpSpPr>
        <p:grpSpPr>
          <a:xfrm>
            <a:off x="5937013" y="2388368"/>
            <a:ext cx="3705822" cy="1139050"/>
            <a:chOff x="0" y="-18882"/>
            <a:chExt cx="3705820" cy="1139048"/>
          </a:xfrm>
        </p:grpSpPr>
        <p:pic>
          <p:nvPicPr>
            <p:cNvPr id="452" name="Google Shape;300;p9" descr="Google Shape;300;p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5114"/>
              <a:ext cx="3705820" cy="895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3" name="Google Shape;301;p9"/>
            <p:cNvSpPr txBox="1"/>
            <p:nvPr/>
          </p:nvSpPr>
          <p:spPr>
            <a:xfrm>
              <a:off x="2089068" y="-18882"/>
              <a:ext cx="601050" cy="318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>
                <a:defRPr sz="16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High </a:t>
              </a:r>
            </a:p>
          </p:txBody>
        </p:sp>
        <p:sp>
          <p:nvSpPr>
            <p:cNvPr id="454" name="Google Shape;302;p9"/>
            <p:cNvSpPr txBox="1"/>
            <p:nvPr/>
          </p:nvSpPr>
          <p:spPr>
            <a:xfrm>
              <a:off x="659369" y="-18882"/>
              <a:ext cx="551767" cy="318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>
                <a:defRPr sz="16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Low </a:t>
              </a:r>
            </a:p>
          </p:txBody>
        </p:sp>
      </p:grpSp>
      <p:sp>
        <p:nvSpPr>
          <p:cNvPr id="456" name="Google Shape;303;p9"/>
          <p:cNvSpPr txBox="1"/>
          <p:nvPr/>
        </p:nvSpPr>
        <p:spPr>
          <a:xfrm>
            <a:off x="8298854" y="3169898"/>
            <a:ext cx="371279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defRPr sz="16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SAM</a:t>
            </a:r>
          </a:p>
        </p:txBody>
      </p:sp>
      <p:sp>
        <p:nvSpPr>
          <p:cNvPr id="457" name="CasellaDiTesto 2"/>
          <p:cNvSpPr txBox="1"/>
          <p:nvPr/>
        </p:nvSpPr>
        <p:spPr>
          <a:xfrm>
            <a:off x="1705698" y="934232"/>
            <a:ext cx="8639714" cy="131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1093" indent="-241093"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We have used the Self-Assessment Manikin scale (</a:t>
            </a:r>
            <a:r>
              <a:rPr sz="1600" dirty="0">
                <a:solidFill>
                  <a:srgbClr val="FF0000"/>
                </a:solidFill>
              </a:rPr>
              <a:t>SAM</a:t>
            </a:r>
            <a:r>
              <a:rPr sz="1600" dirty="0"/>
              <a:t>) to ask the participants their perceived </a:t>
            </a:r>
            <a:r>
              <a:rPr sz="1600" b="1" dirty="0"/>
              <a:t>arousal</a:t>
            </a:r>
            <a:r>
              <a:rPr sz="1600" dirty="0"/>
              <a:t> and </a:t>
            </a:r>
            <a:r>
              <a:rPr sz="1600" b="1" dirty="0"/>
              <a:t>valence at the end of each video</a:t>
            </a:r>
            <a:r>
              <a:rPr sz="1600" dirty="0"/>
              <a:t>. </a:t>
            </a:r>
          </a:p>
          <a:p>
            <a:pPr marL="241093" indent="-241093"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We have used these revealed preferences as the </a:t>
            </a:r>
            <a:r>
              <a:rPr sz="1600" b="1" dirty="0"/>
              <a:t>ground truth </a:t>
            </a:r>
            <a:r>
              <a:rPr sz="1600" dirty="0"/>
              <a:t>to train the algorithms. </a:t>
            </a:r>
          </a:p>
          <a:p>
            <a:pPr marL="241093" indent="-241093">
              <a:buClr>
                <a:srgbClr val="000000"/>
              </a:buClr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/>
              <a:t>The algorithmic performance refers to the ability of predicting perceived arousal and valence from physiological signals or facial expressions without asking the participant.</a:t>
            </a:r>
          </a:p>
        </p:txBody>
      </p:sp>
      <p:sp>
        <p:nvSpPr>
          <p:cNvPr id="458" name="Google Shape;303;p9"/>
          <p:cNvSpPr txBox="1"/>
          <p:nvPr/>
        </p:nvSpPr>
        <p:spPr>
          <a:xfrm>
            <a:off x="5937015" y="3457357"/>
            <a:ext cx="371279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defRPr sz="16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Valence</a:t>
            </a:r>
          </a:p>
        </p:txBody>
      </p:sp>
      <p:sp>
        <p:nvSpPr>
          <p:cNvPr id="459" name="Google Shape;303;p9"/>
          <p:cNvSpPr txBox="1"/>
          <p:nvPr/>
        </p:nvSpPr>
        <p:spPr>
          <a:xfrm>
            <a:off x="5973986" y="5069483"/>
            <a:ext cx="371279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defRPr sz="16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Arousal</a:t>
            </a:r>
          </a:p>
        </p:txBody>
      </p:sp>
    </p:spTree>
    <p:extLst>
      <p:ext uri="{BB962C8B-B14F-4D97-AF65-F5344CB8AC3E}">
        <p14:creationId xmlns:p14="http://schemas.microsoft.com/office/powerpoint/2010/main" val="3098887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73" y="2135724"/>
            <a:ext cx="8755561" cy="4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Google Shape;320;p11"/>
          <p:cNvSpPr txBox="1"/>
          <p:nvPr/>
        </p:nvSpPr>
        <p:spPr>
          <a:xfrm>
            <a:off x="1018471" y="415279"/>
            <a:ext cx="8755561" cy="169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150000"/>
              </a:lnSpc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Predicting (out of sample: </a:t>
            </a:r>
            <a:r>
              <a:rPr b="1" dirty="0"/>
              <a:t>other subjects</a:t>
            </a:r>
            <a:r>
              <a:rPr dirty="0"/>
              <a:t>) and (out of distribution: </a:t>
            </a:r>
            <a:r>
              <a:rPr b="1" dirty="0"/>
              <a:t>other videos</a:t>
            </a:r>
            <a:r>
              <a:rPr dirty="0"/>
              <a:t>) declared valence and arousal through EDA signals. Training the algorithm on AMIGOS dataset and testing the performance on Lux.</a:t>
            </a:r>
          </a:p>
          <a:p>
            <a:pPr>
              <a:lnSpc>
                <a:spcPct val="150000"/>
              </a:lnSpc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Best classifier: LGBM (performance of a random algorithm </a:t>
            </a:r>
            <a:r>
              <a:rPr b="1" dirty="0"/>
              <a:t>25%</a:t>
            </a:r>
            <a:r>
              <a:rPr dirty="0"/>
              <a:t>)</a:t>
            </a:r>
          </a:p>
        </p:txBody>
      </p:sp>
      <p:pic>
        <p:nvPicPr>
          <p:cNvPr id="482" name="Immagine 9" descr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73" y="4080360"/>
            <a:ext cx="8755561" cy="357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magine 10" descr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71" y="2822587"/>
            <a:ext cx="8755561" cy="1050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magine 11" descr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0" y="4619720"/>
            <a:ext cx="8755562" cy="11963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929019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99DB3-0E7F-A150-5CAA-EBC4F8A4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ADE4D7-3B7E-8B3E-E9D7-07A312EA1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summarised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two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more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representative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future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copy and paste on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slide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like: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interaction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bots (AI-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accounts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on twitter change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behavior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the twitter user (on twitter)?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 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Quazi-experimental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design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large-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scale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twitter data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 Yes,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significant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lassing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change in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twitting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frequency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as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various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characteristics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tweet performance (i.e., engagement)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involvement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AI in the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change the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likelihood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acceptance by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difference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whether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involved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invasive or non-invasive stage of the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 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Experimental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methodology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 Yes, people are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accept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performing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a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doctor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Somewhat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surptisingly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stronger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case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invoved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 the non-invasive stage of the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3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632AF-23C3-D0D8-5D31-0FBBCA5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humans</a:t>
            </a:r>
            <a:r>
              <a:rPr lang="fr-FR" dirty="0"/>
              <a:t> and non </a:t>
            </a:r>
            <a:r>
              <a:rPr lang="fr-FR" dirty="0" err="1"/>
              <a:t>humans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63A2-A7FE-F4FE-5744-E9B9DDF4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Mathieu Chevrier &amp;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Guerci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an algorithm is optimal, will humans follow its advice? Can the algorithm correct human cognitive biases? Or make them even more biased?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humans attribute trust to an AI advisor?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dirty="0" err="1"/>
              <a:t>Results</a:t>
            </a:r>
            <a:endParaRPr lang="fr-FR" dirty="0"/>
          </a:p>
          <a:p>
            <a:pPr lvl="1"/>
            <a:r>
              <a:rPr lang="fr-FR" dirty="0"/>
              <a:t>T</a:t>
            </a:r>
            <a:r>
              <a:rPr lang="fr-FR" sz="2400" dirty="0"/>
              <a:t>he </a:t>
            </a:r>
            <a:r>
              <a:rPr lang="fr-FR" sz="2400" b="1" dirty="0" err="1"/>
              <a:t>rule</a:t>
            </a:r>
            <a:r>
              <a:rPr lang="fr-FR" sz="2400" b="1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by the </a:t>
            </a:r>
            <a:r>
              <a:rPr lang="fr-FR" sz="2400" dirty="0" err="1"/>
              <a:t>adviser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an important factor to </a:t>
            </a:r>
            <a:r>
              <a:rPr lang="fr-FR" sz="2400" dirty="0" err="1"/>
              <a:t>understand</a:t>
            </a:r>
            <a:r>
              <a:rPr lang="fr-FR" sz="2400" dirty="0"/>
              <a:t> </a:t>
            </a:r>
            <a:r>
              <a:rPr lang="fr-FR" sz="2400" b="1" dirty="0" err="1"/>
              <a:t>Algorithm</a:t>
            </a:r>
            <a:r>
              <a:rPr lang="fr-FR" sz="2400" b="1" dirty="0"/>
              <a:t> Aversion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There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b="1" dirty="0" err="1"/>
              <a:t>Algorithm</a:t>
            </a:r>
            <a:r>
              <a:rPr lang="fr-FR" sz="2400" b="1" dirty="0"/>
              <a:t> </a:t>
            </a:r>
            <a:r>
              <a:rPr lang="fr-FR" sz="2400" b="1" dirty="0" err="1"/>
              <a:t>Appreciation</a:t>
            </a:r>
            <a:r>
              <a:rPr lang="fr-FR" sz="2400" b="1" dirty="0"/>
              <a:t> </a:t>
            </a:r>
            <a:r>
              <a:rPr lang="fr-FR" sz="2400" dirty="0"/>
              <a:t>in a </a:t>
            </a:r>
            <a:r>
              <a:rPr lang="fr-FR" sz="2400" dirty="0" err="1"/>
              <a:t>risky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algorithm</a:t>
            </a:r>
            <a:r>
              <a:rPr lang="fr-FR" sz="2400" dirty="0"/>
              <a:t> </a:t>
            </a:r>
            <a:r>
              <a:rPr lang="fr-FR" sz="2400" dirty="0" err="1"/>
              <a:t>adviser</a:t>
            </a:r>
            <a:endParaRPr lang="fr-FR" sz="2400" dirty="0"/>
          </a:p>
          <a:p>
            <a:pPr lvl="1"/>
            <a:r>
              <a:rPr lang="fr-FR" sz="2400" dirty="0"/>
              <a:t>People </a:t>
            </a:r>
            <a:r>
              <a:rPr lang="fr-FR" sz="2400" dirty="0" err="1"/>
              <a:t>don’t</a:t>
            </a:r>
            <a:r>
              <a:rPr lang="fr-FR" sz="2400" dirty="0"/>
              <a:t> have the </a:t>
            </a:r>
            <a:r>
              <a:rPr lang="fr-FR" sz="2400" dirty="0" err="1"/>
              <a:t>same</a:t>
            </a:r>
            <a:r>
              <a:rPr lang="fr-FR" sz="2400" dirty="0"/>
              <a:t> expectation </a:t>
            </a:r>
            <a:r>
              <a:rPr lang="fr-FR" sz="2400" dirty="0" err="1"/>
              <a:t>from</a:t>
            </a:r>
            <a:r>
              <a:rPr lang="fr-FR" sz="2400" dirty="0"/>
              <a:t> an </a:t>
            </a:r>
            <a:r>
              <a:rPr lang="fr-FR" sz="2400" dirty="0" err="1"/>
              <a:t>algorithm</a:t>
            </a:r>
            <a:r>
              <a:rPr lang="fr-FR" sz="2400" dirty="0"/>
              <a:t> vs. a </a:t>
            </a:r>
            <a:r>
              <a:rPr lang="fr-FR" sz="2400" dirty="0" err="1"/>
              <a:t>human</a:t>
            </a:r>
            <a:r>
              <a:rPr lang="fr-FR" sz="2400" dirty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61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04" y="128334"/>
            <a:ext cx="10515600" cy="1325563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3" y="1886400"/>
            <a:ext cx="5257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err="1"/>
              <a:t>Wenxin</a:t>
            </a:r>
            <a:r>
              <a:rPr lang="fr-FR" dirty="0"/>
              <a:t> </a:t>
            </a:r>
            <a:r>
              <a:rPr lang="fr-FR" dirty="0" err="1"/>
              <a:t>Xiong</a:t>
            </a:r>
            <a:r>
              <a:rPr lang="fr-FR" dirty="0"/>
              <a:t> &amp;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Guerci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en-US" dirty="0"/>
              <a:t>test the hypothesis that people’s feelings/emotions account for their preferences</a:t>
            </a:r>
          </a:p>
          <a:p>
            <a:pPr marL="0" indent="0">
              <a:buNone/>
            </a:pPr>
            <a:r>
              <a:rPr lang="fr-FR" dirty="0"/>
              <a:t>Method: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physiological and neural signals, face reading and eye tracking for the participants exposed to an emotional experience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AI (multi-modal NN architecture) to </a:t>
            </a:r>
            <a:r>
              <a:rPr lang="en-US" b="1" dirty="0"/>
              <a:t>predict</a:t>
            </a:r>
            <a:r>
              <a:rPr lang="en-US" dirty="0"/>
              <a:t> decisions (preferences) of experimental participants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Results</a:t>
            </a:r>
            <a:r>
              <a:rPr lang="fr-FR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Encouraging results with video-watching tasks (also in transfer learning)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546DDA9C-9D84-6E92-865D-201BB198C44C}"/>
              </a:ext>
            </a:extLst>
          </p:cNvPr>
          <p:cNvGraphicFramePr/>
          <p:nvPr/>
        </p:nvGraphicFramePr>
        <p:xfrm>
          <a:off x="5676004" y="473470"/>
          <a:ext cx="5926152" cy="5460540"/>
        </p:xfrm>
        <a:graphic>
          <a:graphicData uri="http://schemas.openxmlformats.org/drawingml/2006/table">
            <a:tbl>
              <a:tblPr firstRow="1" firstCol="1"/>
              <a:tblGrid>
                <a:gridCol w="306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351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600" b="1" dirty="0">
                          <a:solidFill>
                            <a:srgbClr val="404040"/>
                          </a:solidFill>
                        </a:rPr>
                        <a:t>Series of the measurement tools</a:t>
                      </a:r>
                    </a:p>
                  </a:txBody>
                  <a:tcPr marL="91068" marR="91068" marT="91068" marB="91068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Measurements</a:t>
                      </a:r>
                    </a:p>
                  </a:txBody>
                  <a:tcPr marL="91068" marR="91068" marT="91068" marB="9106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810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lang="en-US" sz="1800" dirty="0"/>
                    </a:p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800" dirty="0"/>
                    </a:p>
                  </a:txBody>
                  <a:tcPr marL="78925" marR="78925" marT="78925" marB="78925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800" dirty="0">
                          <a:solidFill>
                            <a:srgbClr val="404040"/>
                          </a:solidFill>
                        </a:rPr>
                        <a:t>Eye-tracking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00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Screen recording and frontal camera recording</a:t>
                      </a:r>
                    </a:p>
                  </a:txBody>
                  <a:tcPr marL="78925" marR="78925" marT="78925" marB="78925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561">
                <a:tc vMerge="1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/>
                    </a:p>
                  </a:txBody>
                  <a:tcPr marL="123200" marR="123200" marT="123200" marB="123200" anchor="ctr" horzOverflow="overflow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600" dirty="0">
                          <a:solidFill>
                            <a:srgbClr val="404040"/>
                          </a:solidFill>
                        </a:rPr>
                        <a:t>Facial emotion analysis </a:t>
                      </a:r>
                    </a:p>
                  </a:txBody>
                  <a:tcPr marL="78925" marR="78925" marT="78925" marB="7892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375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endParaRPr sz="1600" dirty="0"/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EDA (Electro Dermal Activity)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ECG: Electrocardiography</a:t>
                      </a:r>
                    </a:p>
                    <a:p>
                      <a:pPr marR="71755" indent="7175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500">
                          <a:solidFill>
                            <a:srgbClr val="404040"/>
                          </a:solidFill>
                        </a:defRPr>
                      </a:pPr>
                      <a:r>
                        <a:rPr sz="1600" dirty="0"/>
                        <a:t>EEG: Electroencephalography </a:t>
                      </a:r>
                    </a:p>
                  </a:txBody>
                  <a:tcPr marL="78925" marR="78925" marT="78925" marB="78925" anchor="ctr" horzOverflow="overflow"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4" descr="图片 4">
            <a:extLst>
              <a:ext uri="{FF2B5EF4-FFF2-40B4-BE49-F238E27FC236}">
                <a16:creationId xmlns:a16="http://schemas.microsoft.com/office/drawing/2014/main" id="{99279CF5-501C-CEA3-FDE8-64DEBC28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92" y="2795930"/>
            <a:ext cx="1947907" cy="1266139"/>
          </a:xfrm>
          <a:prstGeom prst="rect">
            <a:avLst/>
          </a:prstGeom>
        </p:spPr>
      </p:pic>
      <p:pic>
        <p:nvPicPr>
          <p:cNvPr id="7" name="图片 3" descr="图片 3">
            <a:extLst>
              <a:ext uri="{FF2B5EF4-FFF2-40B4-BE49-F238E27FC236}">
                <a16:creationId xmlns:a16="http://schemas.microsoft.com/office/drawing/2014/main" id="{427E2F3D-11CA-748D-C281-6F251B51D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33" y="1162807"/>
            <a:ext cx="1112328" cy="1112328"/>
          </a:xfrm>
          <a:prstGeom prst="rect">
            <a:avLst/>
          </a:prstGeom>
        </p:spPr>
      </p:pic>
      <p:pic>
        <p:nvPicPr>
          <p:cNvPr id="8" name="图片 6" descr="图片 6">
            <a:extLst>
              <a:ext uri="{FF2B5EF4-FFF2-40B4-BE49-F238E27FC236}">
                <a16:creationId xmlns:a16="http://schemas.microsoft.com/office/drawing/2014/main" id="{FFCE325A-03A2-8197-E1A9-69219DA3B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749" y="4742177"/>
            <a:ext cx="850267" cy="8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00" y="0"/>
            <a:ext cx="10515600" cy="1325563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7569878" cy="513658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Giuseppe </a:t>
            </a:r>
            <a:r>
              <a:rPr lang="fr-FR" dirty="0" err="1"/>
              <a:t>Attanasi</a:t>
            </a:r>
            <a:r>
              <a:rPr lang="fr-FR" dirty="0"/>
              <a:t>, Barbara </a:t>
            </a:r>
            <a:r>
              <a:rPr lang="fr-FR" dirty="0" err="1"/>
              <a:t>Buljat</a:t>
            </a:r>
            <a:r>
              <a:rPr lang="fr-FR" dirty="0"/>
              <a:t> &amp; Agnès </a:t>
            </a:r>
            <a:r>
              <a:rPr lang="fr-FR" dirty="0" err="1"/>
              <a:t>Festré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53C604-6744-B71A-2F70-A5B30C2AB761}"/>
              </a:ext>
            </a:extLst>
          </p:cNvPr>
          <p:cNvSpPr txBox="1">
            <a:spLocks/>
          </p:cNvSpPr>
          <p:nvPr/>
        </p:nvSpPr>
        <p:spPr>
          <a:xfrm>
            <a:off x="250372" y="1864683"/>
            <a:ext cx="7043057" cy="4757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RQ: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presenting a consequence of plastic pollution in AR format may impact pro-environmental behavior (donation)?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 mediated by psychological distance?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Lab and lab-in-the field experiments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  <a:p>
            <a:pPr lvl="1"/>
            <a:r>
              <a:rPr lang="fr-FR" sz="2000" dirty="0" err="1"/>
              <a:t>Null</a:t>
            </a:r>
            <a:r>
              <a:rPr lang="fr-FR" sz="2000" dirty="0"/>
              <a:t> </a:t>
            </a:r>
            <a:r>
              <a:rPr lang="fr-FR" sz="2000" dirty="0" err="1"/>
              <a:t>evidence</a:t>
            </a:r>
            <a:r>
              <a:rPr lang="fr-FR" sz="2000" dirty="0"/>
              <a:t> on the </a:t>
            </a:r>
            <a:r>
              <a:rPr lang="fr-FR" sz="2000" dirty="0" err="1"/>
              <a:t>relationship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psychological</a:t>
            </a:r>
            <a:r>
              <a:rPr lang="fr-FR" sz="2000" dirty="0"/>
              <a:t> distance and </a:t>
            </a:r>
            <a:r>
              <a:rPr lang="fr-FR" sz="2000" dirty="0" err="1"/>
              <a:t>actual</a:t>
            </a:r>
            <a:r>
              <a:rPr lang="fr-FR" sz="2000" dirty="0"/>
              <a:t> pro-</a:t>
            </a:r>
            <a:r>
              <a:rPr lang="fr-FR" sz="2000" dirty="0" err="1"/>
              <a:t>environmental</a:t>
            </a:r>
            <a:r>
              <a:rPr lang="fr-FR" sz="2000" dirty="0"/>
              <a:t> </a:t>
            </a:r>
            <a:r>
              <a:rPr lang="fr-FR" sz="2000" dirty="0" err="1"/>
              <a:t>behavior</a:t>
            </a:r>
            <a:r>
              <a:rPr lang="fr-FR" sz="2000" dirty="0"/>
              <a:t> </a:t>
            </a:r>
            <a:r>
              <a:rPr lang="fr-FR" sz="2000" dirty="0" err="1"/>
              <a:t>measured</a:t>
            </a:r>
            <a:r>
              <a:rPr lang="fr-FR" sz="2000" dirty="0"/>
              <a:t> in </a:t>
            </a:r>
            <a:r>
              <a:rPr lang="fr-FR" sz="2000" dirty="0" err="1"/>
              <a:t>voluntary</a:t>
            </a:r>
            <a:r>
              <a:rPr lang="fr-FR" sz="2000" dirty="0"/>
              <a:t> donations.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/>
              <a:t>Evidence of </a:t>
            </a:r>
            <a:r>
              <a:rPr lang="fr-FR" sz="2000" dirty="0" err="1"/>
              <a:t>heterogeneous</a:t>
            </a:r>
            <a:r>
              <a:rPr lang="fr-FR" sz="2000" dirty="0"/>
              <a:t> </a:t>
            </a:r>
            <a:r>
              <a:rPr lang="fr-FR" sz="2000" dirty="0" err="1"/>
              <a:t>effect</a:t>
            </a:r>
            <a:r>
              <a:rPr lang="fr-FR" sz="2000" dirty="0"/>
              <a:t> </a:t>
            </a:r>
            <a:r>
              <a:rPr lang="fr-FR" sz="2000" dirty="0" err="1"/>
              <a:t>depending</a:t>
            </a:r>
            <a:r>
              <a:rPr lang="fr-FR" sz="2000" dirty="0"/>
              <a:t> on </a:t>
            </a:r>
            <a:r>
              <a:rPr lang="fr-FR" sz="2000" dirty="0" err="1"/>
              <a:t>individuals</a:t>
            </a:r>
            <a:r>
              <a:rPr lang="fr-FR" sz="2000" dirty="0"/>
              <a:t>' pro-</a:t>
            </a:r>
            <a:r>
              <a:rPr lang="fr-FR" sz="2000" dirty="0" err="1"/>
              <a:t>environmental</a:t>
            </a:r>
            <a:r>
              <a:rPr lang="fr-FR" sz="2000" dirty="0"/>
              <a:t> attitudes and </a:t>
            </a:r>
            <a:r>
              <a:rPr lang="fr-FR" sz="2000" dirty="0" err="1"/>
              <a:t>personal</a:t>
            </a:r>
            <a:r>
              <a:rPr lang="fr-FR" sz="2000" dirty="0"/>
              <a:t> </a:t>
            </a:r>
            <a:r>
              <a:rPr lang="fr-FR" sz="2000" dirty="0" err="1"/>
              <a:t>characteristics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BFB89-2E89-64F7-B73F-6BE9ECE0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88" y="367920"/>
            <a:ext cx="4930475" cy="61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0600-3A6A-4761-8C69-52167AC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4" y="105480"/>
            <a:ext cx="11240911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’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F17D7-49AD-3B79-B480-F51F00DB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621290"/>
            <a:ext cx="63907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Giuseppe Attanasi &amp; Marta </a:t>
            </a:r>
            <a:r>
              <a:rPr lang="fr-FR" dirty="0" err="1"/>
              <a:t>Ballatore</a:t>
            </a:r>
            <a:r>
              <a:rPr lang="fr-FR" dirty="0"/>
              <a:t> &amp; Michela Chessa &amp; Agnès Festré &amp; Chris </a:t>
            </a:r>
            <a:r>
              <a:rPr lang="fr-FR" dirty="0" err="1"/>
              <a:t>Ouangraoua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fr-FR" dirty="0"/>
              <a:t>How </a:t>
            </a:r>
            <a:r>
              <a:rPr lang="fr-FR" dirty="0" err="1"/>
              <a:t>risk</a:t>
            </a:r>
            <a:r>
              <a:rPr lang="fr-FR" dirty="0"/>
              <a:t> and </a:t>
            </a:r>
            <a:r>
              <a:rPr lang="fr-FR" dirty="0" err="1"/>
              <a:t>ambiguity</a:t>
            </a:r>
            <a:r>
              <a:rPr lang="fr-FR" dirty="0"/>
              <a:t> </a:t>
            </a:r>
            <a:r>
              <a:rPr lang="fr-FR" dirty="0" err="1"/>
              <a:t>preferences</a:t>
            </a:r>
            <a:r>
              <a:rPr lang="fr-FR" dirty="0"/>
              <a:t>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AI experts in a car </a:t>
            </a:r>
            <a:r>
              <a:rPr lang="fr-FR" dirty="0" err="1"/>
              <a:t>insurance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Main </a:t>
            </a:r>
            <a:r>
              <a:rPr lang="fr-FR" dirty="0" err="1"/>
              <a:t>result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The DM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decisions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encountered</a:t>
            </a:r>
            <a:r>
              <a:rPr lang="fr-FR" dirty="0"/>
              <a:t> in the </a:t>
            </a:r>
            <a:r>
              <a:rPr lang="fr-FR" dirty="0" err="1"/>
              <a:t>past</a:t>
            </a: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790969-F7C0-1638-7296-2C04CCE6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584" y="2298302"/>
            <a:ext cx="503359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1ADD3-F8D5-BD45-F0BE-C84AD629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Ismaël </a:t>
            </a:r>
            <a:r>
              <a:rPr lang="fr-FR" dirty="0" err="1"/>
              <a:t>Rafaï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RQ: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Patients’ acceptability: to what extend people will accept to be tested?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(Utility of tests’ privacy, specificity, sensibility, complexity, role of time, risk and social preferences, etc.)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Physicians’ acceptability : to what extent physician will accept to delegate their expertise to an algorithm?</a:t>
            </a:r>
          </a:p>
          <a:p>
            <a:endParaRPr lang="fr-FR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interdisciplinary &amp; international project: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Biology, Computer Science, Public Health, Economics from France, UK, Sweden, Australia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funding = 1M € including 170k € for Economics (WP4)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3A8829-8475-44E7-72AF-85A3E796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5" y="342548"/>
            <a:ext cx="11263489" cy="1325563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fr-FR" dirty="0" err="1"/>
              <a:t>Acceptability</a:t>
            </a:r>
            <a:r>
              <a:rPr lang="fr-FR" dirty="0"/>
              <a:t> of  `</a:t>
            </a:r>
            <a:r>
              <a:rPr lang="fr-FR" dirty="0" err="1"/>
              <a:t>decisions</a:t>
            </a:r>
            <a:r>
              <a:rPr lang="fr-FR" dirty="0"/>
              <a:t>’ by non </a:t>
            </a:r>
            <a:r>
              <a:rPr lang="fr-FR" dirty="0" err="1"/>
              <a:t>human</a:t>
            </a:r>
            <a:r>
              <a:rPr lang="fr-FR" dirty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161357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3914</Words>
  <Application>Microsoft Macintosh PowerPoint</Application>
  <PresentationFormat>Grand écran</PresentationFormat>
  <Paragraphs>466</Paragraphs>
  <Slides>46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CMR12</vt:lpstr>
      <vt:lpstr>Nunito</vt:lpstr>
      <vt:lpstr>Times New Roman</vt:lpstr>
      <vt:lpstr>Times Roman</vt:lpstr>
      <vt:lpstr>Wingdings</vt:lpstr>
      <vt:lpstr>Thème Office</vt:lpstr>
      <vt:lpstr>1_Thème Office</vt:lpstr>
      <vt:lpstr>Reflexions about AI in MED Michela Chessa &amp; Agnès Festré</vt:lpstr>
      <vt:lpstr>General remarks on MED&amp;IA</vt:lpstr>
      <vt:lpstr>1. Understand human behavior in interaction with humans and non-humans</vt:lpstr>
      <vt:lpstr>1. Understand human behavior in interaction with humans and non humans</vt:lpstr>
      <vt:lpstr>1. Understand human behavior in interaction with humans and non humans</vt:lpstr>
      <vt:lpstr>2. Predict decisions</vt:lpstr>
      <vt:lpstr>2. Predict decisions</vt:lpstr>
      <vt:lpstr>3. Acceptability of  ’decisions’ by non human agents</vt:lpstr>
      <vt:lpstr>3. Acceptability of  `decisions’ by non human agents</vt:lpstr>
      <vt:lpstr>3. Acceptability of  ’decisions’ by non human agents</vt:lpstr>
      <vt:lpstr>Links with other teams? Future collaborations?</vt:lpstr>
      <vt:lpstr>Présentation PowerPoint</vt:lpstr>
      <vt:lpstr>Reflexions about AI in MED Michela Chessa &amp; Agnès Festré</vt:lpstr>
      <vt:lpstr>General remarks on MED&amp;IA</vt:lpstr>
      <vt:lpstr>1. Understand human behavior in interaction with humans and non-humans</vt:lpstr>
      <vt:lpstr>1. Understand human behavior in interaction with humans and non humans</vt:lpstr>
      <vt:lpstr>1. Understand human behavior in interaction with humans and non humans</vt:lpstr>
      <vt:lpstr>2. Predict decisions</vt:lpstr>
      <vt:lpstr>2. Predict decisions</vt:lpstr>
      <vt:lpstr>3. Acceptability of  ’decisions’ by non human agents</vt:lpstr>
      <vt:lpstr>3. Acceptability of  `decisions’ by non human agents</vt:lpstr>
      <vt:lpstr>3. Acceptability of  ’decisions’ by non human agents</vt:lpstr>
      <vt:lpstr>Links with other teams? Future collaborations?</vt:lpstr>
      <vt:lpstr>Présentation PowerPoint</vt:lpstr>
      <vt:lpstr>Trading Room Robots (Paolo Zeppini)</vt:lpstr>
      <vt:lpstr> LEveraging MEdical REcords to identify patients at risk of Neurodegenerative Disease (LEMEREND) Ismaël RAFAÏ </vt:lpstr>
      <vt:lpstr>Paper 1: Human decision-making in the presence of algorithm adviser:       An experimental emphasis.    by: Chevrier (GREDEG), Corgnet (Emlyon/ GATES-LSE), Guerci (GREDEG) &amp; Rosaz (BSB) </vt:lpstr>
      <vt:lpstr>Présentation PowerPoint</vt:lpstr>
      <vt:lpstr>Présentation PowerPoint</vt:lpstr>
      <vt:lpstr>Présentation PowerPoint</vt:lpstr>
      <vt:lpstr>The impact of Augmented Reality (AR) on  pro-environmental behavior</vt:lpstr>
      <vt:lpstr>PhD thesis</vt:lpstr>
      <vt:lpstr>The experiment</vt:lpstr>
      <vt:lpstr> The role of Emotions in economic decision  —  Very preliminary Study</vt:lpstr>
      <vt:lpstr>Research Gap</vt:lpstr>
      <vt:lpstr>Research Question</vt:lpstr>
      <vt:lpstr>Measuring Devices</vt:lpstr>
      <vt:lpstr>Calibration Videos of Emotional Experience</vt:lpstr>
      <vt:lpstr>Présentation PowerPoint</vt:lpstr>
      <vt:lpstr>You will be watching a 15 minute film. Please watch very carefully and try to understand what each character is feeling or thinking.  </vt:lpstr>
      <vt:lpstr>Facial expression</vt:lpstr>
      <vt:lpstr>The State of the participants during the emotional experience </vt:lpstr>
      <vt:lpstr>Emotion Features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Michela Chessa &amp; Agnès Festré</dc:title>
  <dc:creator>Agnes Festre</dc:creator>
  <cp:lastModifiedBy>Agnes Festre</cp:lastModifiedBy>
  <cp:revision>19</cp:revision>
  <dcterms:created xsi:type="dcterms:W3CDTF">2022-11-29T18:08:46Z</dcterms:created>
  <dcterms:modified xsi:type="dcterms:W3CDTF">2022-12-13T08:35:22Z</dcterms:modified>
</cp:coreProperties>
</file>